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8"/>
  </p:notesMasterIdLst>
  <p:handoutMasterIdLst>
    <p:handoutMasterId r:id="rId39"/>
  </p:handoutMasterIdLst>
  <p:sldIdLst>
    <p:sldId id="258" r:id="rId2"/>
    <p:sldId id="259" r:id="rId3"/>
    <p:sldId id="272" r:id="rId4"/>
    <p:sldId id="284" r:id="rId5"/>
    <p:sldId id="314" r:id="rId6"/>
    <p:sldId id="285" r:id="rId7"/>
    <p:sldId id="275" r:id="rId8"/>
    <p:sldId id="276" r:id="rId9"/>
    <p:sldId id="286" r:id="rId10"/>
    <p:sldId id="288" r:id="rId11"/>
    <p:sldId id="312" r:id="rId12"/>
    <p:sldId id="297" r:id="rId13"/>
    <p:sldId id="287" r:id="rId14"/>
    <p:sldId id="289" r:id="rId15"/>
    <p:sldId id="291" r:id="rId16"/>
    <p:sldId id="318" r:id="rId17"/>
    <p:sldId id="301" r:id="rId18"/>
    <p:sldId id="308" r:id="rId19"/>
    <p:sldId id="310" r:id="rId20"/>
    <p:sldId id="294" r:id="rId21"/>
    <p:sldId id="313" r:id="rId22"/>
    <p:sldId id="309" r:id="rId23"/>
    <p:sldId id="298" r:id="rId24"/>
    <p:sldId id="279" r:id="rId25"/>
    <p:sldId id="280" r:id="rId26"/>
    <p:sldId id="319" r:id="rId27"/>
    <p:sldId id="295" r:id="rId28"/>
    <p:sldId id="281" r:id="rId29"/>
    <p:sldId id="316" r:id="rId30"/>
    <p:sldId id="315" r:id="rId31"/>
    <p:sldId id="282" r:id="rId32"/>
    <p:sldId id="304" r:id="rId33"/>
    <p:sldId id="317" r:id="rId34"/>
    <p:sldId id="270" r:id="rId35"/>
    <p:sldId id="306" r:id="rId36"/>
    <p:sldId id="30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A4D5"/>
    <a:srgbClr val="CBD9EF"/>
    <a:srgbClr val="D9E8FF"/>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2D3C68-8942-A848-6B1C-2445FF49A00C}" v="399" dt="2024-08-01T08:15:51.294"/>
    <p1510:client id="{336F718C-0454-FC43-2EFD-16F191910E03}" v="24" dt="2024-08-01T02:23:19.513"/>
    <p1510:client id="{3FFFBD1E-4FE0-BC97-CC64-E1BF37B75930}" v="2" dt="2024-08-01T13:31:03.870"/>
    <p1510:client id="{61AFB422-3D27-69F5-56E1-80ABF2F0C28C}" v="285" dt="2024-08-01T13:28:00.750"/>
    <p1510:client id="{6FE09A9A-CEFA-9873-ED00-BB39E2BC8E46}" v="421" dt="2024-08-01T12:34:35.963"/>
    <p1510:client id="{D5DC6EFF-1EBB-3869-8D50-414B779C3EBD}" v="28" dt="2024-08-01T14:01:53.423"/>
    <p1510:client id="{F5FF5E09-3AB3-28E2-B257-E605650F7D1D}" v="30" dt="2024-08-01T08:22:57.1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75"/>
    <p:restoredTop sz="74666"/>
  </p:normalViewPr>
  <p:slideViewPr>
    <p:cSldViewPr snapToGrid="0">
      <p:cViewPr>
        <p:scale>
          <a:sx n="90" d="100"/>
          <a:sy n="90" d="100"/>
        </p:scale>
        <p:origin x="992" y="44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C020C44-2C5A-5DCE-B24B-FD45FC6E50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a:extLst>
              <a:ext uri="{FF2B5EF4-FFF2-40B4-BE49-F238E27FC236}">
                <a16:creationId xmlns:a16="http://schemas.microsoft.com/office/drawing/2014/main" id="{D82720BA-2B14-7016-2119-B7C66354357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9F988B8-77A6-804C-9647-12EFBE181038}" type="datetimeFigureOut">
              <a:rPr lang="en-VN" smtClean="0"/>
              <a:t>1/8/24</a:t>
            </a:fld>
            <a:endParaRPr lang="en-VN"/>
          </a:p>
        </p:txBody>
      </p:sp>
      <p:sp>
        <p:nvSpPr>
          <p:cNvPr id="4" name="Footer Placeholder 3">
            <a:extLst>
              <a:ext uri="{FF2B5EF4-FFF2-40B4-BE49-F238E27FC236}">
                <a16:creationId xmlns:a16="http://schemas.microsoft.com/office/drawing/2014/main" id="{83A4BDE0-F417-71EA-8D8D-B09DA291E01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5" name="Slide Number Placeholder 4">
            <a:extLst>
              <a:ext uri="{FF2B5EF4-FFF2-40B4-BE49-F238E27FC236}">
                <a16:creationId xmlns:a16="http://schemas.microsoft.com/office/drawing/2014/main" id="{D8158D9F-6CB3-2BF3-9B1C-95AF8E833DC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FA4A4A-415A-AE4F-8356-12220D47C357}" type="slidenum">
              <a:rPr lang="en-VN" smtClean="0"/>
              <a:t>‹#›</a:t>
            </a:fld>
            <a:endParaRPr lang="en-VN"/>
          </a:p>
        </p:txBody>
      </p:sp>
    </p:spTree>
    <p:extLst>
      <p:ext uri="{BB962C8B-B14F-4D97-AF65-F5344CB8AC3E}">
        <p14:creationId xmlns:p14="http://schemas.microsoft.com/office/powerpoint/2010/main" val="6501422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8B437F-0104-5B4A-ACE5-97BD181D8AC4}" type="datetimeFigureOut">
              <a:rPr lang="en-VN" smtClean="0"/>
              <a:t>1/8/24</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02A95D-24AA-0A4F-9E42-5E6A3395597D}" type="slidenum">
              <a:rPr lang="en-VN" smtClean="0"/>
              <a:t>‹#›</a:t>
            </a:fld>
            <a:endParaRPr lang="en-VN"/>
          </a:p>
        </p:txBody>
      </p:sp>
    </p:spTree>
    <p:extLst>
      <p:ext uri="{BB962C8B-B14F-4D97-AF65-F5344CB8AC3E}">
        <p14:creationId xmlns:p14="http://schemas.microsoft.com/office/powerpoint/2010/main" val="42782474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12</a:t>
            </a:r>
          </a:p>
        </p:txBody>
      </p:sp>
      <p:sp>
        <p:nvSpPr>
          <p:cNvPr id="4" name="Slide Number Placeholder 3"/>
          <p:cNvSpPr>
            <a:spLocks noGrp="1"/>
          </p:cNvSpPr>
          <p:nvPr>
            <p:ph type="sldNum" sz="quarter" idx="5"/>
          </p:nvPr>
        </p:nvSpPr>
        <p:spPr/>
        <p:txBody>
          <a:bodyPr/>
          <a:lstStyle/>
          <a:p>
            <a:fld id="{C81B4CB9-5E37-1445-B484-33F98C0E4437}" type="slidenum">
              <a:rPr lang="en-VN" smtClean="0"/>
              <a:t>1</a:t>
            </a:fld>
            <a:endParaRPr lang="en-VN"/>
          </a:p>
        </p:txBody>
      </p:sp>
    </p:spTree>
    <p:extLst>
      <p:ext uri="{BB962C8B-B14F-4D97-AF65-F5344CB8AC3E}">
        <p14:creationId xmlns:p14="http://schemas.microsoft.com/office/powerpoint/2010/main" val="262977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VN"/>
              <a:t>Vương</a:t>
            </a:r>
          </a:p>
          <a:p>
            <a:endParaRPr lang="en-VN"/>
          </a:p>
        </p:txBody>
      </p:sp>
      <p:sp>
        <p:nvSpPr>
          <p:cNvPr id="4" name="Slide Number Placeholder 3"/>
          <p:cNvSpPr>
            <a:spLocks noGrp="1"/>
          </p:cNvSpPr>
          <p:nvPr>
            <p:ph type="sldNum" sz="quarter" idx="5"/>
          </p:nvPr>
        </p:nvSpPr>
        <p:spPr/>
        <p:txBody>
          <a:bodyPr/>
          <a:lstStyle/>
          <a:p>
            <a:fld id="{C81B4CB9-5E37-1445-B484-33F98C0E4437}" type="slidenum">
              <a:rPr lang="en-VN" smtClean="0"/>
              <a:t>11</a:t>
            </a:fld>
            <a:endParaRPr lang="en-VN"/>
          </a:p>
        </p:txBody>
      </p:sp>
    </p:spTree>
    <p:extLst>
      <p:ext uri="{BB962C8B-B14F-4D97-AF65-F5344CB8AC3E}">
        <p14:creationId xmlns:p14="http://schemas.microsoft.com/office/powerpoint/2010/main" val="526354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VN" dirty="0"/>
              <a:t>Vương</a:t>
            </a:r>
          </a:p>
          <a:p>
            <a:r>
              <a:rPr lang="en-VN" dirty="0"/>
              <a:t>Để đc thêm dữ liệu thì dùng gì để thêm</a:t>
            </a:r>
          </a:p>
        </p:txBody>
      </p:sp>
      <p:sp>
        <p:nvSpPr>
          <p:cNvPr id="4" name="Slide Number Placeholder 3"/>
          <p:cNvSpPr>
            <a:spLocks noGrp="1"/>
          </p:cNvSpPr>
          <p:nvPr>
            <p:ph type="sldNum" sz="quarter" idx="5"/>
          </p:nvPr>
        </p:nvSpPr>
        <p:spPr/>
        <p:txBody>
          <a:bodyPr/>
          <a:lstStyle/>
          <a:p>
            <a:fld id="{C81B4CB9-5E37-1445-B484-33F98C0E4437}" type="slidenum">
              <a:rPr lang="en-VN" smtClean="0"/>
              <a:t>12</a:t>
            </a:fld>
            <a:endParaRPr lang="en-VN"/>
          </a:p>
        </p:txBody>
      </p:sp>
    </p:spTree>
    <p:extLst>
      <p:ext uri="{BB962C8B-B14F-4D97-AF65-F5344CB8AC3E}">
        <p14:creationId xmlns:p14="http://schemas.microsoft.com/office/powerpoint/2010/main" val="4033685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VN"/>
              <a:t>Vương</a:t>
            </a:r>
          </a:p>
          <a:p>
            <a:endParaRPr lang="en-VN"/>
          </a:p>
        </p:txBody>
      </p:sp>
      <p:sp>
        <p:nvSpPr>
          <p:cNvPr id="4" name="Slide Number Placeholder 3"/>
          <p:cNvSpPr>
            <a:spLocks noGrp="1"/>
          </p:cNvSpPr>
          <p:nvPr>
            <p:ph type="sldNum" sz="quarter" idx="5"/>
          </p:nvPr>
        </p:nvSpPr>
        <p:spPr/>
        <p:txBody>
          <a:bodyPr/>
          <a:lstStyle/>
          <a:p>
            <a:fld id="{C81B4CB9-5E37-1445-B484-33F98C0E4437}" type="slidenum">
              <a:rPr lang="en-VN" smtClean="0"/>
              <a:t>13</a:t>
            </a:fld>
            <a:endParaRPr lang="en-VN"/>
          </a:p>
        </p:txBody>
      </p:sp>
    </p:spTree>
    <p:extLst>
      <p:ext uri="{BB962C8B-B14F-4D97-AF65-F5344CB8AC3E}">
        <p14:creationId xmlns:p14="http://schemas.microsoft.com/office/powerpoint/2010/main" val="3462879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VN"/>
              <a:t>Vương</a:t>
            </a:r>
          </a:p>
          <a:p>
            <a:endParaRPr lang="en-VN"/>
          </a:p>
        </p:txBody>
      </p:sp>
      <p:sp>
        <p:nvSpPr>
          <p:cNvPr id="4" name="Slide Number Placeholder 3"/>
          <p:cNvSpPr>
            <a:spLocks noGrp="1"/>
          </p:cNvSpPr>
          <p:nvPr>
            <p:ph type="sldNum" sz="quarter" idx="5"/>
          </p:nvPr>
        </p:nvSpPr>
        <p:spPr/>
        <p:txBody>
          <a:bodyPr/>
          <a:lstStyle/>
          <a:p>
            <a:fld id="{C81B4CB9-5E37-1445-B484-33F98C0E4437}" type="slidenum">
              <a:rPr lang="en-VN" smtClean="0"/>
              <a:t>14</a:t>
            </a:fld>
            <a:endParaRPr lang="en-VN"/>
          </a:p>
        </p:txBody>
      </p:sp>
    </p:spTree>
    <p:extLst>
      <p:ext uri="{BB962C8B-B14F-4D97-AF65-F5344CB8AC3E}">
        <p14:creationId xmlns:p14="http://schemas.microsoft.com/office/powerpoint/2010/main" val="9243018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VN"/>
              <a:t>Vương</a:t>
            </a:r>
          </a:p>
          <a:p>
            <a:endParaRPr lang="en-VN"/>
          </a:p>
        </p:txBody>
      </p:sp>
      <p:sp>
        <p:nvSpPr>
          <p:cNvPr id="4" name="Slide Number Placeholder 3"/>
          <p:cNvSpPr>
            <a:spLocks noGrp="1"/>
          </p:cNvSpPr>
          <p:nvPr>
            <p:ph type="sldNum" sz="quarter" idx="5"/>
          </p:nvPr>
        </p:nvSpPr>
        <p:spPr/>
        <p:txBody>
          <a:bodyPr/>
          <a:lstStyle/>
          <a:p>
            <a:fld id="{C81B4CB9-5E37-1445-B484-33F98C0E4437}" type="slidenum">
              <a:rPr lang="en-VN" smtClean="0"/>
              <a:t>15</a:t>
            </a:fld>
            <a:endParaRPr lang="en-VN"/>
          </a:p>
        </p:txBody>
      </p:sp>
    </p:spTree>
    <p:extLst>
      <p:ext uri="{BB962C8B-B14F-4D97-AF65-F5344CB8AC3E}">
        <p14:creationId xmlns:p14="http://schemas.microsoft.com/office/powerpoint/2010/main" val="6781769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VN"/>
              <a:t>Vương</a:t>
            </a:r>
          </a:p>
          <a:p>
            <a:endParaRPr lang="en-VN"/>
          </a:p>
        </p:txBody>
      </p:sp>
      <p:sp>
        <p:nvSpPr>
          <p:cNvPr id="4" name="Slide Number Placeholder 3"/>
          <p:cNvSpPr>
            <a:spLocks noGrp="1"/>
          </p:cNvSpPr>
          <p:nvPr>
            <p:ph type="sldNum" sz="quarter" idx="5"/>
          </p:nvPr>
        </p:nvSpPr>
        <p:spPr/>
        <p:txBody>
          <a:bodyPr/>
          <a:lstStyle/>
          <a:p>
            <a:fld id="{C81B4CB9-5E37-1445-B484-33F98C0E4437}" type="slidenum">
              <a:rPr lang="en-VN" smtClean="0"/>
              <a:t>16</a:t>
            </a:fld>
            <a:endParaRPr lang="en-VN"/>
          </a:p>
        </p:txBody>
      </p:sp>
    </p:spTree>
    <p:extLst>
      <p:ext uri="{BB962C8B-B14F-4D97-AF65-F5344CB8AC3E}">
        <p14:creationId xmlns:p14="http://schemas.microsoft.com/office/powerpoint/2010/main" val="3386420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Hùng</a:t>
            </a:r>
          </a:p>
        </p:txBody>
      </p:sp>
      <p:sp>
        <p:nvSpPr>
          <p:cNvPr id="4" name="Slide Number Placeholder 3"/>
          <p:cNvSpPr>
            <a:spLocks noGrp="1"/>
          </p:cNvSpPr>
          <p:nvPr>
            <p:ph type="sldNum" sz="quarter" idx="5"/>
          </p:nvPr>
        </p:nvSpPr>
        <p:spPr/>
        <p:txBody>
          <a:bodyPr/>
          <a:lstStyle/>
          <a:p>
            <a:fld id="{AE02A95D-24AA-0A4F-9E42-5E6A3395597D}" type="slidenum">
              <a:rPr lang="en-VN" smtClean="0"/>
              <a:t>17</a:t>
            </a:fld>
            <a:endParaRPr lang="en-VN"/>
          </a:p>
        </p:txBody>
      </p:sp>
    </p:spTree>
    <p:extLst>
      <p:ext uri="{BB962C8B-B14F-4D97-AF65-F5344CB8AC3E}">
        <p14:creationId xmlns:p14="http://schemas.microsoft.com/office/powerpoint/2010/main" val="19405996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VN" dirty="0"/>
              <a:t>Hùng</a:t>
            </a:r>
          </a:p>
          <a:p>
            <a:endParaRPr lang="en-VN" dirty="0"/>
          </a:p>
        </p:txBody>
      </p:sp>
      <p:sp>
        <p:nvSpPr>
          <p:cNvPr id="4" name="Slide Number Placeholder 3"/>
          <p:cNvSpPr>
            <a:spLocks noGrp="1"/>
          </p:cNvSpPr>
          <p:nvPr>
            <p:ph type="sldNum" sz="quarter" idx="5"/>
          </p:nvPr>
        </p:nvSpPr>
        <p:spPr/>
        <p:txBody>
          <a:bodyPr/>
          <a:lstStyle/>
          <a:p>
            <a:fld id="{C81B4CB9-5E37-1445-B484-33F98C0E4437}" type="slidenum">
              <a:rPr lang="en-VN" smtClean="0"/>
              <a:t>18</a:t>
            </a:fld>
            <a:endParaRPr lang="en-VN"/>
          </a:p>
        </p:txBody>
      </p:sp>
    </p:spTree>
    <p:extLst>
      <p:ext uri="{BB962C8B-B14F-4D97-AF65-F5344CB8AC3E}">
        <p14:creationId xmlns:p14="http://schemas.microsoft.com/office/powerpoint/2010/main" val="34097133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VN"/>
              <a:t>Hùng</a:t>
            </a:r>
          </a:p>
          <a:p>
            <a:endParaRPr lang="en-VN"/>
          </a:p>
        </p:txBody>
      </p:sp>
      <p:sp>
        <p:nvSpPr>
          <p:cNvPr id="4" name="Slide Number Placeholder 3"/>
          <p:cNvSpPr>
            <a:spLocks noGrp="1"/>
          </p:cNvSpPr>
          <p:nvPr>
            <p:ph type="sldNum" sz="quarter" idx="5"/>
          </p:nvPr>
        </p:nvSpPr>
        <p:spPr/>
        <p:txBody>
          <a:bodyPr/>
          <a:lstStyle/>
          <a:p>
            <a:fld id="{C81B4CB9-5E37-1445-B484-33F98C0E4437}" type="slidenum">
              <a:rPr lang="en-VN" smtClean="0"/>
              <a:t>19</a:t>
            </a:fld>
            <a:endParaRPr lang="en-VN"/>
          </a:p>
        </p:txBody>
      </p:sp>
    </p:spTree>
    <p:extLst>
      <p:ext uri="{BB962C8B-B14F-4D97-AF65-F5344CB8AC3E}">
        <p14:creationId xmlns:p14="http://schemas.microsoft.com/office/powerpoint/2010/main" val="33573060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VN"/>
              <a:t>Hùng</a:t>
            </a:r>
          </a:p>
          <a:p>
            <a:endParaRPr lang="en-VN"/>
          </a:p>
        </p:txBody>
      </p:sp>
      <p:sp>
        <p:nvSpPr>
          <p:cNvPr id="4" name="Slide Number Placeholder 3"/>
          <p:cNvSpPr>
            <a:spLocks noGrp="1"/>
          </p:cNvSpPr>
          <p:nvPr>
            <p:ph type="sldNum" sz="quarter" idx="5"/>
          </p:nvPr>
        </p:nvSpPr>
        <p:spPr/>
        <p:txBody>
          <a:bodyPr/>
          <a:lstStyle/>
          <a:p>
            <a:fld id="{C81B4CB9-5E37-1445-B484-33F98C0E4437}" type="slidenum">
              <a:rPr lang="en-VN" smtClean="0"/>
              <a:t>20</a:t>
            </a:fld>
            <a:endParaRPr lang="en-VN"/>
          </a:p>
        </p:txBody>
      </p:sp>
    </p:spTree>
    <p:extLst>
      <p:ext uri="{BB962C8B-B14F-4D97-AF65-F5344CB8AC3E}">
        <p14:creationId xmlns:p14="http://schemas.microsoft.com/office/powerpoint/2010/main" val="743421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dirty="0"/>
              <a:t>Vương</a:t>
            </a:r>
          </a:p>
          <a:p>
            <a:r>
              <a:rPr lang="vi-VN" b="0" dirty="0"/>
              <a:t>Vì </a:t>
            </a:r>
            <a:r>
              <a:rPr lang="vi-VN" dirty="0"/>
              <a:t>sao chọn midi: Dễ customize, train nhẹ, tạo đc đoạn dài hơn so với audio do audio nặng tài nguyên, tránh bản quyền</a:t>
            </a:r>
          </a:p>
          <a:p>
            <a:endParaRPr lang="en-VN" dirty="0"/>
          </a:p>
          <a:p>
            <a:r>
              <a:rPr lang="en-VN" dirty="0"/>
              <a:t>Train nhẹ hơn</a:t>
            </a:r>
          </a:p>
        </p:txBody>
      </p:sp>
      <p:sp>
        <p:nvSpPr>
          <p:cNvPr id="4" name="Slide Number Placeholder 3"/>
          <p:cNvSpPr>
            <a:spLocks noGrp="1"/>
          </p:cNvSpPr>
          <p:nvPr>
            <p:ph type="sldNum" sz="quarter" idx="5"/>
          </p:nvPr>
        </p:nvSpPr>
        <p:spPr/>
        <p:txBody>
          <a:bodyPr/>
          <a:lstStyle/>
          <a:p>
            <a:fld id="{C81B4CB9-5E37-1445-B484-33F98C0E4437}" type="slidenum">
              <a:rPr lang="en-VN" smtClean="0"/>
              <a:t>3</a:t>
            </a:fld>
            <a:endParaRPr lang="en-VN"/>
          </a:p>
        </p:txBody>
      </p:sp>
    </p:spTree>
    <p:extLst>
      <p:ext uri="{BB962C8B-B14F-4D97-AF65-F5344CB8AC3E}">
        <p14:creationId xmlns:p14="http://schemas.microsoft.com/office/powerpoint/2010/main" val="9638736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VN"/>
              <a:t>Hùng</a:t>
            </a:r>
          </a:p>
          <a:p>
            <a:endParaRPr lang="en-VN"/>
          </a:p>
        </p:txBody>
      </p:sp>
      <p:sp>
        <p:nvSpPr>
          <p:cNvPr id="4" name="Slide Number Placeholder 3"/>
          <p:cNvSpPr>
            <a:spLocks noGrp="1"/>
          </p:cNvSpPr>
          <p:nvPr>
            <p:ph type="sldNum" sz="quarter" idx="5"/>
          </p:nvPr>
        </p:nvSpPr>
        <p:spPr/>
        <p:txBody>
          <a:bodyPr/>
          <a:lstStyle/>
          <a:p>
            <a:fld id="{C81B4CB9-5E37-1445-B484-33F98C0E4437}" type="slidenum">
              <a:rPr lang="en-VN" smtClean="0"/>
              <a:t>21</a:t>
            </a:fld>
            <a:endParaRPr lang="en-VN"/>
          </a:p>
        </p:txBody>
      </p:sp>
    </p:spTree>
    <p:extLst>
      <p:ext uri="{BB962C8B-B14F-4D97-AF65-F5344CB8AC3E}">
        <p14:creationId xmlns:p14="http://schemas.microsoft.com/office/powerpoint/2010/main" val="30773435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VN"/>
              <a:t>Hùng</a:t>
            </a:r>
          </a:p>
          <a:p>
            <a:endParaRPr lang="en-VN"/>
          </a:p>
        </p:txBody>
      </p:sp>
      <p:sp>
        <p:nvSpPr>
          <p:cNvPr id="4" name="Slide Number Placeholder 3"/>
          <p:cNvSpPr>
            <a:spLocks noGrp="1"/>
          </p:cNvSpPr>
          <p:nvPr>
            <p:ph type="sldNum" sz="quarter" idx="5"/>
          </p:nvPr>
        </p:nvSpPr>
        <p:spPr/>
        <p:txBody>
          <a:bodyPr/>
          <a:lstStyle/>
          <a:p>
            <a:fld id="{C81B4CB9-5E37-1445-B484-33F98C0E4437}" type="slidenum">
              <a:rPr lang="en-VN" smtClean="0"/>
              <a:t>22</a:t>
            </a:fld>
            <a:endParaRPr lang="en-VN"/>
          </a:p>
        </p:txBody>
      </p:sp>
    </p:spTree>
    <p:extLst>
      <p:ext uri="{BB962C8B-B14F-4D97-AF65-F5344CB8AC3E}">
        <p14:creationId xmlns:p14="http://schemas.microsoft.com/office/powerpoint/2010/main" val="28800208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VN"/>
              <a:t>Hùng</a:t>
            </a:r>
          </a:p>
          <a:p>
            <a:endParaRPr lang="en-VN"/>
          </a:p>
        </p:txBody>
      </p:sp>
      <p:sp>
        <p:nvSpPr>
          <p:cNvPr id="4" name="Slide Number Placeholder 3"/>
          <p:cNvSpPr>
            <a:spLocks noGrp="1"/>
          </p:cNvSpPr>
          <p:nvPr>
            <p:ph type="sldNum" sz="quarter" idx="5"/>
          </p:nvPr>
        </p:nvSpPr>
        <p:spPr/>
        <p:txBody>
          <a:bodyPr/>
          <a:lstStyle/>
          <a:p>
            <a:fld id="{C81B4CB9-5E37-1445-B484-33F98C0E4437}" type="slidenum">
              <a:rPr lang="en-VN" smtClean="0"/>
              <a:t>23</a:t>
            </a:fld>
            <a:endParaRPr lang="en-VN"/>
          </a:p>
        </p:txBody>
      </p:sp>
    </p:spTree>
    <p:extLst>
      <p:ext uri="{BB962C8B-B14F-4D97-AF65-F5344CB8AC3E}">
        <p14:creationId xmlns:p14="http://schemas.microsoft.com/office/powerpoint/2010/main" val="16633058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Vương</a:t>
            </a:r>
          </a:p>
          <a:p>
            <a:r>
              <a:rPr lang="en-VN" dirty="0"/>
              <a:t>Nói người khác k có</a:t>
            </a:r>
          </a:p>
        </p:txBody>
      </p:sp>
      <p:sp>
        <p:nvSpPr>
          <p:cNvPr id="4" name="Slide Number Placeholder 3"/>
          <p:cNvSpPr>
            <a:spLocks noGrp="1"/>
          </p:cNvSpPr>
          <p:nvPr>
            <p:ph type="sldNum" sz="quarter" idx="5"/>
          </p:nvPr>
        </p:nvSpPr>
        <p:spPr/>
        <p:txBody>
          <a:bodyPr/>
          <a:lstStyle/>
          <a:p>
            <a:fld id="{C81B4CB9-5E37-1445-B484-33F98C0E4437}" type="slidenum">
              <a:rPr lang="en-VN" smtClean="0"/>
              <a:t>24</a:t>
            </a:fld>
            <a:endParaRPr lang="en-VN"/>
          </a:p>
        </p:txBody>
      </p:sp>
    </p:spTree>
    <p:extLst>
      <p:ext uri="{BB962C8B-B14F-4D97-AF65-F5344CB8AC3E}">
        <p14:creationId xmlns:p14="http://schemas.microsoft.com/office/powerpoint/2010/main" val="30665025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VN"/>
              <a:t>Vương</a:t>
            </a:r>
          </a:p>
          <a:p>
            <a:endParaRPr lang="en-VN"/>
          </a:p>
        </p:txBody>
      </p:sp>
      <p:sp>
        <p:nvSpPr>
          <p:cNvPr id="4" name="Slide Number Placeholder 3"/>
          <p:cNvSpPr>
            <a:spLocks noGrp="1"/>
          </p:cNvSpPr>
          <p:nvPr>
            <p:ph type="sldNum" sz="quarter" idx="5"/>
          </p:nvPr>
        </p:nvSpPr>
        <p:spPr/>
        <p:txBody>
          <a:bodyPr/>
          <a:lstStyle/>
          <a:p>
            <a:fld id="{C81B4CB9-5E37-1445-B484-33F98C0E4437}" type="slidenum">
              <a:rPr lang="en-VN" smtClean="0"/>
              <a:t>25</a:t>
            </a:fld>
            <a:endParaRPr lang="en-VN"/>
          </a:p>
        </p:txBody>
      </p:sp>
    </p:spTree>
    <p:extLst>
      <p:ext uri="{BB962C8B-B14F-4D97-AF65-F5344CB8AC3E}">
        <p14:creationId xmlns:p14="http://schemas.microsoft.com/office/powerpoint/2010/main" val="17194858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VN" dirty="0"/>
              <a:t>Vương</a:t>
            </a:r>
          </a:p>
          <a:p>
            <a:endParaRPr lang="en-VN" dirty="0"/>
          </a:p>
        </p:txBody>
      </p:sp>
      <p:sp>
        <p:nvSpPr>
          <p:cNvPr id="4" name="Slide Number Placeholder 3"/>
          <p:cNvSpPr>
            <a:spLocks noGrp="1"/>
          </p:cNvSpPr>
          <p:nvPr>
            <p:ph type="sldNum" sz="quarter" idx="5"/>
          </p:nvPr>
        </p:nvSpPr>
        <p:spPr/>
        <p:txBody>
          <a:bodyPr/>
          <a:lstStyle/>
          <a:p>
            <a:fld id="{C81B4CB9-5E37-1445-B484-33F98C0E4437}" type="slidenum">
              <a:rPr lang="en-VN" smtClean="0"/>
              <a:t>26</a:t>
            </a:fld>
            <a:endParaRPr lang="en-VN"/>
          </a:p>
        </p:txBody>
      </p:sp>
    </p:spTree>
    <p:extLst>
      <p:ext uri="{BB962C8B-B14F-4D97-AF65-F5344CB8AC3E}">
        <p14:creationId xmlns:p14="http://schemas.microsoft.com/office/powerpoint/2010/main" val="14510243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VN"/>
              <a:t>Hùng</a:t>
            </a:r>
          </a:p>
          <a:p>
            <a:endParaRPr lang="en-VN"/>
          </a:p>
        </p:txBody>
      </p:sp>
      <p:sp>
        <p:nvSpPr>
          <p:cNvPr id="4" name="Slide Number Placeholder 3"/>
          <p:cNvSpPr>
            <a:spLocks noGrp="1"/>
          </p:cNvSpPr>
          <p:nvPr>
            <p:ph type="sldNum" sz="quarter" idx="5"/>
          </p:nvPr>
        </p:nvSpPr>
        <p:spPr/>
        <p:txBody>
          <a:bodyPr/>
          <a:lstStyle/>
          <a:p>
            <a:fld id="{C81B4CB9-5E37-1445-B484-33F98C0E4437}" type="slidenum">
              <a:rPr lang="en-VN" smtClean="0"/>
              <a:t>27</a:t>
            </a:fld>
            <a:endParaRPr lang="en-VN"/>
          </a:p>
        </p:txBody>
      </p:sp>
    </p:spTree>
    <p:extLst>
      <p:ext uri="{BB962C8B-B14F-4D97-AF65-F5344CB8AC3E}">
        <p14:creationId xmlns:p14="http://schemas.microsoft.com/office/powerpoint/2010/main" val="18477715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Hùng</a:t>
            </a:r>
          </a:p>
          <a:p>
            <a:endParaRPr lang="en-VN" dirty="0"/>
          </a:p>
        </p:txBody>
      </p:sp>
      <p:sp>
        <p:nvSpPr>
          <p:cNvPr id="4" name="Slide Number Placeholder 3"/>
          <p:cNvSpPr>
            <a:spLocks noGrp="1"/>
          </p:cNvSpPr>
          <p:nvPr>
            <p:ph type="sldNum" sz="quarter" idx="5"/>
          </p:nvPr>
        </p:nvSpPr>
        <p:spPr/>
        <p:txBody>
          <a:bodyPr/>
          <a:lstStyle/>
          <a:p>
            <a:fld id="{C81B4CB9-5E37-1445-B484-33F98C0E4437}" type="slidenum">
              <a:rPr lang="en-VN" smtClean="0"/>
              <a:t>28</a:t>
            </a:fld>
            <a:endParaRPr lang="en-VN"/>
          </a:p>
        </p:txBody>
      </p:sp>
    </p:spTree>
    <p:extLst>
      <p:ext uri="{BB962C8B-B14F-4D97-AF65-F5344CB8AC3E}">
        <p14:creationId xmlns:p14="http://schemas.microsoft.com/office/powerpoint/2010/main" val="17559652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Vương</a:t>
            </a:r>
          </a:p>
        </p:txBody>
      </p:sp>
      <p:sp>
        <p:nvSpPr>
          <p:cNvPr id="4" name="Slide Number Placeholder 3"/>
          <p:cNvSpPr>
            <a:spLocks noGrp="1"/>
          </p:cNvSpPr>
          <p:nvPr>
            <p:ph type="sldNum" sz="quarter" idx="5"/>
          </p:nvPr>
        </p:nvSpPr>
        <p:spPr/>
        <p:txBody>
          <a:bodyPr/>
          <a:lstStyle/>
          <a:p>
            <a:fld id="{C81B4CB9-5E37-1445-B484-33F98C0E4437}" type="slidenum">
              <a:rPr lang="en-VN" smtClean="0"/>
              <a:t>29</a:t>
            </a:fld>
            <a:endParaRPr lang="en-VN"/>
          </a:p>
        </p:txBody>
      </p:sp>
    </p:spTree>
    <p:extLst>
      <p:ext uri="{BB962C8B-B14F-4D97-AF65-F5344CB8AC3E}">
        <p14:creationId xmlns:p14="http://schemas.microsoft.com/office/powerpoint/2010/main" val="40307260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Vương</a:t>
            </a:r>
          </a:p>
        </p:txBody>
      </p:sp>
      <p:sp>
        <p:nvSpPr>
          <p:cNvPr id="4" name="Slide Number Placeholder 3"/>
          <p:cNvSpPr>
            <a:spLocks noGrp="1"/>
          </p:cNvSpPr>
          <p:nvPr>
            <p:ph type="sldNum" sz="quarter" idx="5"/>
          </p:nvPr>
        </p:nvSpPr>
        <p:spPr/>
        <p:txBody>
          <a:bodyPr/>
          <a:lstStyle/>
          <a:p>
            <a:fld id="{C81B4CB9-5E37-1445-B484-33F98C0E4437}" type="slidenum">
              <a:rPr lang="en-VN" smtClean="0"/>
              <a:t>30</a:t>
            </a:fld>
            <a:endParaRPr lang="en-VN"/>
          </a:p>
        </p:txBody>
      </p:sp>
    </p:spTree>
    <p:extLst>
      <p:ext uri="{BB962C8B-B14F-4D97-AF65-F5344CB8AC3E}">
        <p14:creationId xmlns:p14="http://schemas.microsoft.com/office/powerpoint/2010/main" val="1617805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b="1"/>
              <a:t>Vương</a:t>
            </a:r>
          </a:p>
          <a:p>
            <a:endParaRPr lang="en-VN"/>
          </a:p>
        </p:txBody>
      </p:sp>
      <p:sp>
        <p:nvSpPr>
          <p:cNvPr id="4" name="Slide Number Placeholder 3"/>
          <p:cNvSpPr>
            <a:spLocks noGrp="1"/>
          </p:cNvSpPr>
          <p:nvPr>
            <p:ph type="sldNum" sz="quarter" idx="5"/>
          </p:nvPr>
        </p:nvSpPr>
        <p:spPr/>
        <p:txBody>
          <a:bodyPr/>
          <a:lstStyle/>
          <a:p>
            <a:fld id="{C81B4CB9-5E37-1445-B484-33F98C0E4437}" type="slidenum">
              <a:rPr lang="en-VN" smtClean="0"/>
              <a:t>4</a:t>
            </a:fld>
            <a:endParaRPr lang="en-VN"/>
          </a:p>
        </p:txBody>
      </p:sp>
    </p:spTree>
    <p:extLst>
      <p:ext uri="{BB962C8B-B14F-4D97-AF65-F5344CB8AC3E}">
        <p14:creationId xmlns:p14="http://schemas.microsoft.com/office/powerpoint/2010/main" val="26660401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VN" dirty="0"/>
              <a:t>Hùng</a:t>
            </a:r>
          </a:p>
        </p:txBody>
      </p:sp>
      <p:sp>
        <p:nvSpPr>
          <p:cNvPr id="4" name="Slide Number Placeholder 3"/>
          <p:cNvSpPr>
            <a:spLocks noGrp="1"/>
          </p:cNvSpPr>
          <p:nvPr>
            <p:ph type="sldNum" sz="quarter" idx="5"/>
          </p:nvPr>
        </p:nvSpPr>
        <p:spPr/>
        <p:txBody>
          <a:bodyPr/>
          <a:lstStyle/>
          <a:p>
            <a:fld id="{C81B4CB9-5E37-1445-B484-33F98C0E4437}" type="slidenum">
              <a:rPr lang="en-VN" smtClean="0"/>
              <a:t>31</a:t>
            </a:fld>
            <a:endParaRPr lang="en-VN"/>
          </a:p>
        </p:txBody>
      </p:sp>
    </p:spTree>
    <p:extLst>
      <p:ext uri="{BB962C8B-B14F-4D97-AF65-F5344CB8AC3E}">
        <p14:creationId xmlns:p14="http://schemas.microsoft.com/office/powerpoint/2010/main" val="23639980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Hùng</a:t>
            </a:r>
          </a:p>
        </p:txBody>
      </p:sp>
      <p:sp>
        <p:nvSpPr>
          <p:cNvPr id="4" name="Slide Number Placeholder 3"/>
          <p:cNvSpPr>
            <a:spLocks noGrp="1"/>
          </p:cNvSpPr>
          <p:nvPr>
            <p:ph type="sldNum" sz="quarter" idx="5"/>
          </p:nvPr>
        </p:nvSpPr>
        <p:spPr/>
        <p:txBody>
          <a:bodyPr/>
          <a:lstStyle/>
          <a:p>
            <a:fld id="{C81B4CB9-5E37-1445-B484-33F98C0E4437}" type="slidenum">
              <a:rPr lang="en-VN" smtClean="0"/>
              <a:t>32</a:t>
            </a:fld>
            <a:endParaRPr lang="en-VN"/>
          </a:p>
        </p:txBody>
      </p:sp>
    </p:spTree>
    <p:extLst>
      <p:ext uri="{BB962C8B-B14F-4D97-AF65-F5344CB8AC3E}">
        <p14:creationId xmlns:p14="http://schemas.microsoft.com/office/powerpoint/2010/main" val="10373277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Hùng</a:t>
            </a:r>
          </a:p>
        </p:txBody>
      </p:sp>
      <p:sp>
        <p:nvSpPr>
          <p:cNvPr id="4" name="Slide Number Placeholder 3"/>
          <p:cNvSpPr>
            <a:spLocks noGrp="1"/>
          </p:cNvSpPr>
          <p:nvPr>
            <p:ph type="sldNum" sz="quarter" idx="5"/>
          </p:nvPr>
        </p:nvSpPr>
        <p:spPr/>
        <p:txBody>
          <a:bodyPr/>
          <a:lstStyle/>
          <a:p>
            <a:fld id="{C81B4CB9-5E37-1445-B484-33F98C0E4437}" type="slidenum">
              <a:rPr lang="en-VN" smtClean="0"/>
              <a:t>33</a:t>
            </a:fld>
            <a:endParaRPr lang="en-VN"/>
          </a:p>
        </p:txBody>
      </p:sp>
    </p:spTree>
    <p:extLst>
      <p:ext uri="{BB962C8B-B14F-4D97-AF65-F5344CB8AC3E}">
        <p14:creationId xmlns:p14="http://schemas.microsoft.com/office/powerpoint/2010/main" val="41494043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VN"/>
              <a:t>Hùng</a:t>
            </a:r>
          </a:p>
          <a:p>
            <a:endParaRPr lang="en-VN"/>
          </a:p>
        </p:txBody>
      </p:sp>
      <p:sp>
        <p:nvSpPr>
          <p:cNvPr id="4" name="Slide Number Placeholder 3"/>
          <p:cNvSpPr>
            <a:spLocks noGrp="1"/>
          </p:cNvSpPr>
          <p:nvPr>
            <p:ph type="sldNum" sz="quarter" idx="5"/>
          </p:nvPr>
        </p:nvSpPr>
        <p:spPr/>
        <p:txBody>
          <a:bodyPr/>
          <a:lstStyle/>
          <a:p>
            <a:fld id="{C81B4CB9-5E37-1445-B484-33F98C0E4437}" type="slidenum">
              <a:rPr lang="en-VN" smtClean="0"/>
              <a:t>34</a:t>
            </a:fld>
            <a:endParaRPr lang="en-VN"/>
          </a:p>
        </p:txBody>
      </p:sp>
    </p:spTree>
    <p:extLst>
      <p:ext uri="{BB962C8B-B14F-4D97-AF65-F5344CB8AC3E}">
        <p14:creationId xmlns:p14="http://schemas.microsoft.com/office/powerpoint/2010/main" val="24593839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81B4CB9-5E37-1445-B484-33F98C0E4437}" type="slidenum">
              <a:rPr lang="en-VN" smtClean="0"/>
              <a:t>35</a:t>
            </a:fld>
            <a:endParaRPr lang="en-VN"/>
          </a:p>
        </p:txBody>
      </p:sp>
    </p:spTree>
    <p:extLst>
      <p:ext uri="{BB962C8B-B14F-4D97-AF65-F5344CB8AC3E}">
        <p14:creationId xmlns:p14="http://schemas.microsoft.com/office/powerpoint/2010/main" val="18377168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81B4CB9-5E37-1445-B484-33F98C0E4437}" type="slidenum">
              <a:rPr lang="en-VN" smtClean="0"/>
              <a:t>36</a:t>
            </a:fld>
            <a:endParaRPr lang="en-VN"/>
          </a:p>
        </p:txBody>
      </p:sp>
    </p:spTree>
    <p:extLst>
      <p:ext uri="{BB962C8B-B14F-4D97-AF65-F5344CB8AC3E}">
        <p14:creationId xmlns:p14="http://schemas.microsoft.com/office/powerpoint/2010/main" val="15477830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b="1"/>
              <a:t>Vương</a:t>
            </a:r>
          </a:p>
          <a:p>
            <a:endParaRPr lang="en-VN"/>
          </a:p>
        </p:txBody>
      </p:sp>
      <p:sp>
        <p:nvSpPr>
          <p:cNvPr id="4" name="Slide Number Placeholder 3"/>
          <p:cNvSpPr>
            <a:spLocks noGrp="1"/>
          </p:cNvSpPr>
          <p:nvPr>
            <p:ph type="sldNum" sz="quarter" idx="5"/>
          </p:nvPr>
        </p:nvSpPr>
        <p:spPr/>
        <p:txBody>
          <a:bodyPr/>
          <a:lstStyle/>
          <a:p>
            <a:fld id="{C81B4CB9-5E37-1445-B484-33F98C0E4437}" type="slidenum">
              <a:rPr lang="en-VN" smtClean="0"/>
              <a:t>5</a:t>
            </a:fld>
            <a:endParaRPr lang="en-VN"/>
          </a:p>
        </p:txBody>
      </p:sp>
    </p:spTree>
    <p:extLst>
      <p:ext uri="{BB962C8B-B14F-4D97-AF65-F5344CB8AC3E}">
        <p14:creationId xmlns:p14="http://schemas.microsoft.com/office/powerpoint/2010/main" val="4025084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b="1" dirty="0"/>
              <a:t>Vương</a:t>
            </a:r>
          </a:p>
          <a:p>
            <a:endParaRPr lang="en-VN" dirty="0"/>
          </a:p>
          <a:p>
            <a:r>
              <a:rPr lang="en-VN" dirty="0"/>
              <a:t>- Dựa chính trên MuseCoCo</a:t>
            </a:r>
          </a:p>
          <a:p>
            <a:r>
              <a:rPr lang="en-VN" dirty="0"/>
              <a:t>- Khác biệt: </a:t>
            </a:r>
            <a:r>
              <a:rPr lang="en-VN" b="1" dirty="0"/>
              <a:t>1)</a:t>
            </a:r>
            <a:r>
              <a:rPr lang="en-VN" dirty="0"/>
              <a:t> Thêm nhiều dữ liệu để đc đa ngôn ngữ </a:t>
            </a:r>
            <a:r>
              <a:rPr lang="en-VN" b="1" dirty="0"/>
              <a:t>2)</a:t>
            </a:r>
            <a:r>
              <a:rPr lang="en-VN" dirty="0"/>
              <a:t> Cải tiến để train nhẹ (về dữ liệu và tham số) nhưng giữ đc performance </a:t>
            </a:r>
            <a:r>
              <a:rPr lang="en-VN" b="1" dirty="0"/>
              <a:t>3)</a:t>
            </a:r>
            <a:r>
              <a:rPr lang="en-VN" dirty="0"/>
              <a:t> Thêm hậu xử lý (MuseCoCo không có)</a:t>
            </a:r>
          </a:p>
          <a:p>
            <a:endParaRPr lang="en-VN" dirty="0"/>
          </a:p>
        </p:txBody>
      </p:sp>
      <p:sp>
        <p:nvSpPr>
          <p:cNvPr id="4" name="Slide Number Placeholder 3"/>
          <p:cNvSpPr>
            <a:spLocks noGrp="1"/>
          </p:cNvSpPr>
          <p:nvPr>
            <p:ph type="sldNum" sz="quarter" idx="5"/>
          </p:nvPr>
        </p:nvSpPr>
        <p:spPr/>
        <p:txBody>
          <a:bodyPr/>
          <a:lstStyle/>
          <a:p>
            <a:fld id="{C81B4CB9-5E37-1445-B484-33F98C0E4437}" type="slidenum">
              <a:rPr lang="en-VN" smtClean="0"/>
              <a:t>6</a:t>
            </a:fld>
            <a:endParaRPr lang="en-VN"/>
          </a:p>
        </p:txBody>
      </p:sp>
    </p:spTree>
    <p:extLst>
      <p:ext uri="{BB962C8B-B14F-4D97-AF65-F5344CB8AC3E}">
        <p14:creationId xmlns:p14="http://schemas.microsoft.com/office/powerpoint/2010/main" val="1205702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b="1" dirty="0"/>
              <a:t>Hùng</a:t>
            </a:r>
          </a:p>
          <a:p>
            <a:r>
              <a:rPr lang="en-VN" dirty="0"/>
              <a:t>Không giải thích kỹ thuật đó là gì</a:t>
            </a:r>
          </a:p>
        </p:txBody>
      </p:sp>
      <p:sp>
        <p:nvSpPr>
          <p:cNvPr id="4" name="Slide Number Placeholder 3"/>
          <p:cNvSpPr>
            <a:spLocks noGrp="1"/>
          </p:cNvSpPr>
          <p:nvPr>
            <p:ph type="sldNum" sz="quarter" idx="5"/>
          </p:nvPr>
        </p:nvSpPr>
        <p:spPr/>
        <p:txBody>
          <a:bodyPr/>
          <a:lstStyle/>
          <a:p>
            <a:fld id="{C81B4CB9-5E37-1445-B484-33F98C0E4437}" type="slidenum">
              <a:rPr lang="en-VN" smtClean="0"/>
              <a:t>7</a:t>
            </a:fld>
            <a:endParaRPr lang="en-VN"/>
          </a:p>
        </p:txBody>
      </p:sp>
    </p:spTree>
    <p:extLst>
      <p:ext uri="{BB962C8B-B14F-4D97-AF65-F5344CB8AC3E}">
        <p14:creationId xmlns:p14="http://schemas.microsoft.com/office/powerpoint/2010/main" val="192693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b="1" dirty="0"/>
              <a:t>Hùng</a:t>
            </a:r>
          </a:p>
          <a:p>
            <a:endParaRPr lang="en-VN" dirty="0"/>
          </a:p>
        </p:txBody>
      </p:sp>
      <p:sp>
        <p:nvSpPr>
          <p:cNvPr id="4" name="Slide Number Placeholder 3"/>
          <p:cNvSpPr>
            <a:spLocks noGrp="1"/>
          </p:cNvSpPr>
          <p:nvPr>
            <p:ph type="sldNum" sz="quarter" idx="5"/>
          </p:nvPr>
        </p:nvSpPr>
        <p:spPr/>
        <p:txBody>
          <a:bodyPr/>
          <a:lstStyle/>
          <a:p>
            <a:fld id="{C81B4CB9-5E37-1445-B484-33F98C0E4437}" type="slidenum">
              <a:rPr lang="en-VN" smtClean="0"/>
              <a:t>8</a:t>
            </a:fld>
            <a:endParaRPr lang="en-VN"/>
          </a:p>
        </p:txBody>
      </p:sp>
    </p:spTree>
    <p:extLst>
      <p:ext uri="{BB962C8B-B14F-4D97-AF65-F5344CB8AC3E}">
        <p14:creationId xmlns:p14="http://schemas.microsoft.com/office/powerpoint/2010/main" val="39208983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b="1" dirty="0"/>
              <a:t>Hùng</a:t>
            </a:r>
          </a:p>
          <a:p>
            <a:r>
              <a:rPr lang="en-VN" dirty="0"/>
              <a:t>Làm rõ: </a:t>
            </a:r>
          </a:p>
          <a:p>
            <a:pPr marL="228600" indent="-228600">
              <a:buAutoNum type="arabicParenR"/>
            </a:pPr>
            <a:r>
              <a:rPr lang="en-VN" dirty="0"/>
              <a:t>tách ra -&gt; tập trung đc đa ngôn ngữ </a:t>
            </a:r>
          </a:p>
          <a:p>
            <a:pPr marL="228600" indent="-228600">
              <a:buAutoNum type="arabicParenR"/>
            </a:pPr>
            <a:r>
              <a:rPr lang="en-VN" dirty="0"/>
              <a:t>2) tách ra -&gt; train nhẹ, infer nhẹ và giữ đc performance </a:t>
            </a:r>
          </a:p>
          <a:p>
            <a:pPr marL="228600" indent="-228600">
              <a:buAutoNum type="arabicParenR"/>
            </a:pPr>
            <a:r>
              <a:rPr lang="en-VN" dirty="0"/>
              <a:t>3) Có đc hậu xử lý so với các nghiên cứu khác không có</a:t>
            </a:r>
          </a:p>
        </p:txBody>
      </p:sp>
      <p:sp>
        <p:nvSpPr>
          <p:cNvPr id="4" name="Slide Number Placeholder 3"/>
          <p:cNvSpPr>
            <a:spLocks noGrp="1"/>
          </p:cNvSpPr>
          <p:nvPr>
            <p:ph type="sldNum" sz="quarter" idx="5"/>
          </p:nvPr>
        </p:nvSpPr>
        <p:spPr/>
        <p:txBody>
          <a:bodyPr/>
          <a:lstStyle/>
          <a:p>
            <a:fld id="{C81B4CB9-5E37-1445-B484-33F98C0E4437}" type="slidenum">
              <a:rPr lang="en-VN" smtClean="0"/>
              <a:t>9</a:t>
            </a:fld>
            <a:endParaRPr lang="en-VN"/>
          </a:p>
        </p:txBody>
      </p:sp>
    </p:spTree>
    <p:extLst>
      <p:ext uri="{BB962C8B-B14F-4D97-AF65-F5344CB8AC3E}">
        <p14:creationId xmlns:p14="http://schemas.microsoft.com/office/powerpoint/2010/main" val="3057867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Vương</a:t>
            </a:r>
          </a:p>
        </p:txBody>
      </p:sp>
      <p:sp>
        <p:nvSpPr>
          <p:cNvPr id="4" name="Slide Number Placeholder 3"/>
          <p:cNvSpPr>
            <a:spLocks noGrp="1"/>
          </p:cNvSpPr>
          <p:nvPr>
            <p:ph type="sldNum" sz="quarter" idx="5"/>
          </p:nvPr>
        </p:nvSpPr>
        <p:spPr/>
        <p:txBody>
          <a:bodyPr/>
          <a:lstStyle/>
          <a:p>
            <a:fld id="{C81B4CB9-5E37-1445-B484-33F98C0E4437}" type="slidenum">
              <a:rPr lang="en-VN" smtClean="0"/>
              <a:t>10</a:t>
            </a:fld>
            <a:endParaRPr lang="en-VN"/>
          </a:p>
        </p:txBody>
      </p:sp>
    </p:spTree>
    <p:extLst>
      <p:ext uri="{BB962C8B-B14F-4D97-AF65-F5344CB8AC3E}">
        <p14:creationId xmlns:p14="http://schemas.microsoft.com/office/powerpoint/2010/main" val="426890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1C75F42-E8F5-C646-B68A-C8C1335C2CE2}" type="datetime1">
              <a:rPr lang="en-US" smtClean="0"/>
              <a:t>8/1/24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B07D4A-AC07-2D44-87F0-7FC2255A97C1}" type="datetime1">
              <a:rPr lang="en-US" smtClean="0"/>
              <a:t>8/1/24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D3223F-1690-FB4F-9E06-41D58FA50029}" type="datetime1">
              <a:rPr lang="en-US" smtClean="0"/>
              <a:t>8/1/24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C686A69-1AD7-694C-86F5-431CB81A1EB9}" type="datetime1">
              <a:rPr lang="en-US" smtClean="0"/>
              <a:t>8/1/24</a:t>
            </a:fld>
            <a:endParaRPr lang="en-US"/>
          </a:p>
        </p:txBody>
      </p:sp>
      <p:sp>
        <p:nvSpPr>
          <p:cNvPr id="5" name="Footer Placeholder 4"/>
          <p:cNvSpPr>
            <a:spLocks noGrp="1"/>
          </p:cNvSpPr>
          <p:nvPr>
            <p:ph type="ftr" sz="quarter" idx="11"/>
          </p:nvPr>
        </p:nvSpPr>
        <p:spPr>
          <a:xfrm>
            <a:off x="9165771" y="6356349"/>
            <a:ext cx="2188029" cy="365125"/>
          </a:xfrm>
        </p:spPr>
        <p:txBody>
          <a:bodyPr/>
          <a:lstStyle/>
          <a:p>
            <a:endParaRPr lang="en-US"/>
          </a:p>
        </p:txBody>
      </p:sp>
      <p:sp>
        <p:nvSpPr>
          <p:cNvPr id="6" name="Slide Number Placeholder 5"/>
          <p:cNvSpPr>
            <a:spLocks noGrp="1"/>
          </p:cNvSpPr>
          <p:nvPr>
            <p:ph type="sldNum" sz="quarter" idx="12"/>
          </p:nvPr>
        </p:nvSpPr>
        <p:spPr>
          <a:xfrm>
            <a:off x="5454127" y="234128"/>
            <a:ext cx="641873" cy="365125"/>
          </a:xfrm>
        </p:spPr>
        <p:txBody>
          <a:bodyPr lIns="0" tIns="0" rIns="0" bIns="0"/>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2AF6DB-D417-8B4C-BF7E-658A54212B1E}" type="datetime1">
              <a:rPr lang="en-US" smtClean="0"/>
              <a:t>8/1/24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ED036C3-DF9D-5A44-84AF-4BC06A9800B2}" type="datetime1">
              <a:rPr lang="en-US" smtClean="0"/>
              <a:t>8/1/24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556B5D6-3D8D-5E4B-893C-F4C4850D7F1B}" type="datetime1">
              <a:rPr lang="en-US" smtClean="0"/>
              <a:t>8/1/24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295124A-BDDF-654A-9AE7-B113EBBE318B}" type="datetime1">
              <a:rPr lang="en-US" smtClean="0"/>
              <a:t>8/1/24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837CD8-EE1C-3045-8CF6-289B2EC2662B}" type="datetime1">
              <a:rPr lang="en-US" smtClean="0"/>
              <a:t>8/1/24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AE9FD2-4863-F547-AB0E-5AD9807C5373}" type="datetime1">
              <a:rPr lang="en-US" smtClean="0"/>
              <a:t>8/1/24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AAA5479-0A2A-F544-9A19-8A198FA2D954}" type="datetime1">
              <a:rPr lang="en-US" smtClean="0"/>
              <a:t>8/1/24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7CEDF85-B0E1-8740-9006-73D931A6B6B1}" type="datetime1">
              <a:rPr lang="en-US" smtClean="0"/>
              <a:t>8/1/24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jpe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6.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bom.so/ai-music-demo" TargetMode="External"/><Relationship Id="rId5" Type="http://schemas.openxmlformats.org/officeDocument/2006/relationships/hyperlink" Target="https://youtu.be/vOBuDsyuA-s" TargetMode="Externa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97FE440-7843-5E9C-BA93-4C720AA89A94}"/>
              </a:ext>
            </a:extLst>
          </p:cNvPr>
          <p:cNvGrpSpPr/>
          <p:nvPr/>
        </p:nvGrpSpPr>
        <p:grpSpPr>
          <a:xfrm>
            <a:off x="2258685" y="847369"/>
            <a:ext cx="7674629" cy="892552"/>
            <a:chOff x="1464494" y="1205605"/>
            <a:chExt cx="7516545" cy="892552"/>
          </a:xfrm>
        </p:grpSpPr>
        <p:pic>
          <p:nvPicPr>
            <p:cNvPr id="6" name="Picture 5">
              <a:extLst>
                <a:ext uri="{FF2B5EF4-FFF2-40B4-BE49-F238E27FC236}">
                  <a16:creationId xmlns:a16="http://schemas.microsoft.com/office/drawing/2014/main" id="{A670566E-2BEA-EFCE-1784-5121DEAF2B75}"/>
                </a:ext>
              </a:extLst>
            </p:cNvPr>
            <p:cNvPicPr>
              <a:picLocks noChangeAspect="1"/>
            </p:cNvPicPr>
            <p:nvPr/>
          </p:nvPicPr>
          <p:blipFill rotWithShape="1">
            <a:blip r:embed="rId3"/>
            <a:srcRect l="17128" t="46161" r="17496" b="16586"/>
            <a:stretch/>
          </p:blipFill>
          <p:spPr>
            <a:xfrm>
              <a:off x="1464494" y="1290783"/>
              <a:ext cx="2905547" cy="724690"/>
            </a:xfrm>
            <a:prstGeom prst="rect">
              <a:avLst/>
            </a:prstGeom>
          </p:spPr>
        </p:pic>
        <p:sp>
          <p:nvSpPr>
            <p:cNvPr id="8" name="Rectangle 7">
              <a:extLst>
                <a:ext uri="{FF2B5EF4-FFF2-40B4-BE49-F238E27FC236}">
                  <a16:creationId xmlns:a16="http://schemas.microsoft.com/office/drawing/2014/main" id="{A5C387CA-8692-928B-444C-BD462FD4192F}"/>
                </a:ext>
              </a:extLst>
            </p:cNvPr>
            <p:cNvSpPr/>
            <p:nvPr/>
          </p:nvSpPr>
          <p:spPr>
            <a:xfrm>
              <a:off x="4500520" y="1290783"/>
              <a:ext cx="71834" cy="724690"/>
            </a:xfrm>
            <a:prstGeom prst="rect">
              <a:avLst/>
            </a:prstGeom>
            <a:solidFill>
              <a:srgbClr val="33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rgbClr val="43DDFF"/>
                </a:solidFill>
                <a:highlight>
                  <a:srgbClr val="43DDFF"/>
                </a:highlight>
              </a:endParaRPr>
            </a:p>
          </p:txBody>
        </p:sp>
        <p:sp>
          <p:nvSpPr>
            <p:cNvPr id="9" name="TextBox 8">
              <a:extLst>
                <a:ext uri="{FF2B5EF4-FFF2-40B4-BE49-F238E27FC236}">
                  <a16:creationId xmlns:a16="http://schemas.microsoft.com/office/drawing/2014/main" id="{037C1795-1878-9691-033F-CC4D4BF5CF64}"/>
                </a:ext>
              </a:extLst>
            </p:cNvPr>
            <p:cNvSpPr txBox="1"/>
            <p:nvPr/>
          </p:nvSpPr>
          <p:spPr>
            <a:xfrm>
              <a:off x="4702833" y="1205605"/>
              <a:ext cx="4278206" cy="892552"/>
            </a:xfrm>
            <a:prstGeom prst="rect">
              <a:avLst/>
            </a:prstGeom>
            <a:noFill/>
          </p:spPr>
          <p:txBody>
            <a:bodyPr wrap="none" lIns="0" rIns="0" rtlCol="0">
              <a:spAutoFit/>
            </a:bodyPr>
            <a:lstStyle/>
            <a:p>
              <a:r>
                <a:rPr lang="en-US" sz="3200" b="1" i="0" err="1">
                  <a:solidFill>
                    <a:srgbClr val="333399"/>
                  </a:solidFill>
                  <a:effectLst/>
                  <a:latin typeface="Arial" panose="020B0604020202020204" pitchFamily="34" charset="0"/>
                  <a:cs typeface="Arial" panose="020B0604020202020204" pitchFamily="34" charset="0"/>
                </a:rPr>
                <a:t>Khoá</a:t>
              </a:r>
              <a:r>
                <a:rPr lang="en-US" sz="3200" b="1" i="0">
                  <a:solidFill>
                    <a:srgbClr val="333399"/>
                  </a:solidFill>
                  <a:effectLst/>
                  <a:latin typeface="Arial" panose="020B0604020202020204" pitchFamily="34" charset="0"/>
                  <a:cs typeface="Arial" panose="020B0604020202020204" pitchFamily="34" charset="0"/>
                </a:rPr>
                <a:t> </a:t>
              </a:r>
              <a:r>
                <a:rPr lang="en-US" sz="3200" b="1" i="0" err="1">
                  <a:solidFill>
                    <a:srgbClr val="333399"/>
                  </a:solidFill>
                  <a:effectLst/>
                  <a:latin typeface="Arial" panose="020B0604020202020204" pitchFamily="34" charset="0"/>
                  <a:cs typeface="Arial" panose="020B0604020202020204" pitchFamily="34" charset="0"/>
                </a:rPr>
                <a:t>Luận</a:t>
              </a:r>
              <a:r>
                <a:rPr lang="en-US" sz="3200" b="1" i="0">
                  <a:solidFill>
                    <a:srgbClr val="333399"/>
                  </a:solidFill>
                  <a:effectLst/>
                  <a:latin typeface="Arial" panose="020B0604020202020204" pitchFamily="34" charset="0"/>
                  <a:cs typeface="Arial" panose="020B0604020202020204" pitchFamily="34" charset="0"/>
                </a:rPr>
                <a:t> </a:t>
              </a:r>
              <a:r>
                <a:rPr lang="en-US" sz="3200" b="1" i="0" err="1">
                  <a:solidFill>
                    <a:srgbClr val="333399"/>
                  </a:solidFill>
                  <a:effectLst/>
                  <a:latin typeface="Arial" panose="020B0604020202020204" pitchFamily="34" charset="0"/>
                  <a:cs typeface="Arial" panose="020B0604020202020204" pitchFamily="34" charset="0"/>
                </a:rPr>
                <a:t>Tốt</a:t>
              </a:r>
              <a:r>
                <a:rPr lang="en-US" sz="3200" b="1" i="0">
                  <a:solidFill>
                    <a:srgbClr val="333399"/>
                  </a:solidFill>
                  <a:effectLst/>
                  <a:latin typeface="Arial" panose="020B0604020202020204" pitchFamily="34" charset="0"/>
                  <a:cs typeface="Arial" panose="020B0604020202020204" pitchFamily="34" charset="0"/>
                </a:rPr>
                <a:t> </a:t>
              </a:r>
              <a:r>
                <a:rPr lang="en-US" sz="3200" b="1" i="0" err="1">
                  <a:solidFill>
                    <a:srgbClr val="333399"/>
                  </a:solidFill>
                  <a:effectLst/>
                  <a:latin typeface="Arial" panose="020B0604020202020204" pitchFamily="34" charset="0"/>
                  <a:cs typeface="Arial" panose="020B0604020202020204" pitchFamily="34" charset="0"/>
                </a:rPr>
                <a:t>Nghiệp</a:t>
              </a:r>
              <a:endParaRPr lang="en-US" sz="3200" b="1" i="0">
                <a:solidFill>
                  <a:srgbClr val="333399"/>
                </a:solidFill>
                <a:effectLst/>
                <a:latin typeface="Arial" panose="020B0604020202020204" pitchFamily="34" charset="0"/>
                <a:cs typeface="Arial" panose="020B0604020202020204" pitchFamily="34" charset="0"/>
              </a:endParaRPr>
            </a:p>
            <a:p>
              <a:r>
                <a:rPr lang="en-US" sz="2000" err="1">
                  <a:solidFill>
                    <a:srgbClr val="333399"/>
                  </a:solidFill>
                  <a:latin typeface="Arial" panose="020B0604020202020204" pitchFamily="34" charset="0"/>
                  <a:cs typeface="Arial" panose="020B0604020202020204" pitchFamily="34" charset="0"/>
                </a:rPr>
                <a:t>Hội</a:t>
              </a:r>
              <a:r>
                <a:rPr lang="en-US" sz="2000">
                  <a:solidFill>
                    <a:srgbClr val="333399"/>
                  </a:solidFill>
                  <a:latin typeface="Arial" panose="020B0604020202020204" pitchFamily="34" charset="0"/>
                  <a:cs typeface="Arial" panose="020B0604020202020204" pitchFamily="34" charset="0"/>
                </a:rPr>
                <a:t> </a:t>
              </a:r>
              <a:r>
                <a:rPr lang="en-US" sz="2000" err="1">
                  <a:solidFill>
                    <a:srgbClr val="333399"/>
                  </a:solidFill>
                  <a:latin typeface="Arial" panose="020B0604020202020204" pitchFamily="34" charset="0"/>
                  <a:cs typeface="Arial" panose="020B0604020202020204" pitchFamily="34" charset="0"/>
                </a:rPr>
                <a:t>đồng</a:t>
              </a:r>
              <a:r>
                <a:rPr lang="en-US" sz="2000">
                  <a:solidFill>
                    <a:srgbClr val="333399"/>
                  </a:solidFill>
                  <a:latin typeface="Arial" panose="020B0604020202020204" pitchFamily="34" charset="0"/>
                  <a:cs typeface="Arial" panose="020B0604020202020204" pitchFamily="34" charset="0"/>
                </a:rPr>
                <a:t> </a:t>
              </a:r>
              <a:r>
                <a:rPr lang="en-US" sz="2000" err="1">
                  <a:solidFill>
                    <a:srgbClr val="333399"/>
                  </a:solidFill>
                  <a:latin typeface="Arial" panose="020B0604020202020204" pitchFamily="34" charset="0"/>
                  <a:cs typeface="Arial" panose="020B0604020202020204" pitchFamily="34" charset="0"/>
                </a:rPr>
                <a:t>Kỹ</a:t>
              </a:r>
              <a:r>
                <a:rPr lang="en-US" sz="2000">
                  <a:solidFill>
                    <a:srgbClr val="333399"/>
                  </a:solidFill>
                  <a:latin typeface="Arial" panose="020B0604020202020204" pitchFamily="34" charset="0"/>
                  <a:cs typeface="Arial" panose="020B0604020202020204" pitchFamily="34" charset="0"/>
                </a:rPr>
                <a:t> </a:t>
              </a:r>
              <a:r>
                <a:rPr lang="en-US" sz="2000" err="1">
                  <a:solidFill>
                    <a:srgbClr val="333399"/>
                  </a:solidFill>
                  <a:latin typeface="Arial" panose="020B0604020202020204" pitchFamily="34" charset="0"/>
                  <a:cs typeface="Arial" panose="020B0604020202020204" pitchFamily="34" charset="0"/>
                </a:rPr>
                <a:t>thuật</a:t>
              </a:r>
              <a:r>
                <a:rPr lang="en-US" sz="2000">
                  <a:solidFill>
                    <a:srgbClr val="333399"/>
                  </a:solidFill>
                  <a:latin typeface="Arial" panose="020B0604020202020204" pitchFamily="34" charset="0"/>
                  <a:cs typeface="Arial" panose="020B0604020202020204" pitchFamily="34" charset="0"/>
                </a:rPr>
                <a:t> </a:t>
              </a:r>
              <a:r>
                <a:rPr lang="en-US" sz="2000" err="1">
                  <a:solidFill>
                    <a:srgbClr val="333399"/>
                  </a:solidFill>
                  <a:latin typeface="Arial" panose="020B0604020202020204" pitchFamily="34" charset="0"/>
                  <a:cs typeface="Arial" panose="020B0604020202020204" pitchFamily="34" charset="0"/>
                </a:rPr>
                <a:t>Phần</a:t>
              </a:r>
              <a:r>
                <a:rPr lang="en-US" sz="2000">
                  <a:solidFill>
                    <a:srgbClr val="333399"/>
                  </a:solidFill>
                  <a:latin typeface="Arial" panose="020B0604020202020204" pitchFamily="34" charset="0"/>
                  <a:cs typeface="Arial" panose="020B0604020202020204" pitchFamily="34" charset="0"/>
                </a:rPr>
                <a:t> </a:t>
              </a:r>
              <a:r>
                <a:rPr lang="en-US" sz="2000" err="1">
                  <a:solidFill>
                    <a:srgbClr val="333399"/>
                  </a:solidFill>
                  <a:latin typeface="Arial" panose="020B0604020202020204" pitchFamily="34" charset="0"/>
                  <a:cs typeface="Arial" panose="020B0604020202020204" pitchFamily="34" charset="0"/>
                </a:rPr>
                <a:t>mềm</a:t>
              </a:r>
              <a:endParaRPr lang="en-US" sz="2000">
                <a:solidFill>
                  <a:srgbClr val="333399"/>
                </a:solidFill>
                <a:effectLst/>
                <a:latin typeface="Arial" panose="020B0604020202020204" pitchFamily="34" charset="0"/>
                <a:cs typeface="Arial" panose="020B0604020202020204" pitchFamily="34" charset="0"/>
              </a:endParaRPr>
            </a:p>
          </p:txBody>
        </p:sp>
      </p:grpSp>
      <p:grpSp>
        <p:nvGrpSpPr>
          <p:cNvPr id="5" name="Group 4">
            <a:extLst>
              <a:ext uri="{FF2B5EF4-FFF2-40B4-BE49-F238E27FC236}">
                <a16:creationId xmlns:a16="http://schemas.microsoft.com/office/drawing/2014/main" id="{A64E4AC1-467E-9FE4-26BF-B39D57A7BCEC}"/>
              </a:ext>
            </a:extLst>
          </p:cNvPr>
          <p:cNvGrpSpPr/>
          <p:nvPr/>
        </p:nvGrpSpPr>
        <p:grpSpPr>
          <a:xfrm>
            <a:off x="3115616" y="3012661"/>
            <a:ext cx="5960767" cy="873650"/>
            <a:chOff x="3530574" y="2444028"/>
            <a:chExt cx="5960767" cy="873650"/>
          </a:xfrm>
        </p:grpSpPr>
        <p:sp>
          <p:nvSpPr>
            <p:cNvPr id="7" name="TextBox 6">
              <a:extLst>
                <a:ext uri="{FF2B5EF4-FFF2-40B4-BE49-F238E27FC236}">
                  <a16:creationId xmlns:a16="http://schemas.microsoft.com/office/drawing/2014/main" id="{FF6D5A6B-3E11-2A54-FD94-8A7C525AB4DF}"/>
                </a:ext>
              </a:extLst>
            </p:cNvPr>
            <p:cNvSpPr txBox="1"/>
            <p:nvPr/>
          </p:nvSpPr>
          <p:spPr>
            <a:xfrm>
              <a:off x="3530574" y="2917568"/>
              <a:ext cx="5960767" cy="400110"/>
            </a:xfrm>
            <a:prstGeom prst="rect">
              <a:avLst/>
            </a:prstGeom>
            <a:noFill/>
          </p:spPr>
          <p:txBody>
            <a:bodyPr wrap="square" lIns="0" rIns="0" rtlCol="0">
              <a:spAutoFit/>
            </a:bodyPr>
            <a:lstStyle/>
            <a:p>
              <a:pPr algn="ctr"/>
              <a:r>
                <a:rPr lang="en-US" sz="2000">
                  <a:solidFill>
                    <a:srgbClr val="333399"/>
                  </a:solidFill>
                  <a:effectLst/>
                  <a:latin typeface="Arial" panose="020B0604020202020204" pitchFamily="34" charset="0"/>
                  <a:cs typeface="Arial" panose="020B0604020202020204" pitchFamily="34" charset="0"/>
                </a:rPr>
                <a:t>(AI-powered Support System for Music Composition)</a:t>
              </a:r>
            </a:p>
          </p:txBody>
        </p:sp>
        <p:sp>
          <p:nvSpPr>
            <p:cNvPr id="13" name="TextBox 12">
              <a:extLst>
                <a:ext uri="{FF2B5EF4-FFF2-40B4-BE49-F238E27FC236}">
                  <a16:creationId xmlns:a16="http://schemas.microsoft.com/office/drawing/2014/main" id="{86BC52C6-E7B7-129C-A08A-2DB4C4A1AA51}"/>
                </a:ext>
              </a:extLst>
            </p:cNvPr>
            <p:cNvSpPr txBox="1"/>
            <p:nvPr/>
          </p:nvSpPr>
          <p:spPr>
            <a:xfrm>
              <a:off x="3601344" y="2444028"/>
              <a:ext cx="5819226" cy="523220"/>
            </a:xfrm>
            <a:prstGeom prst="rect">
              <a:avLst/>
            </a:prstGeom>
            <a:noFill/>
          </p:spPr>
          <p:txBody>
            <a:bodyPr wrap="square" lIns="0" rIns="0" rtlCol="0">
              <a:spAutoFit/>
            </a:bodyPr>
            <a:lstStyle/>
            <a:p>
              <a:pPr algn="ctr"/>
              <a:r>
                <a:rPr lang="en-US" sz="2800" b="1" err="1">
                  <a:solidFill>
                    <a:srgbClr val="333399"/>
                  </a:solidFill>
                  <a:latin typeface="Arial" panose="020B0604020202020204" pitchFamily="34" charset="0"/>
                  <a:cs typeface="Arial" panose="020B0604020202020204" pitchFamily="34" charset="0"/>
                </a:rPr>
                <a:t>Hệ</a:t>
              </a:r>
              <a:r>
                <a:rPr lang="en-US" sz="2800" b="1">
                  <a:solidFill>
                    <a:srgbClr val="333399"/>
                  </a:solidFill>
                  <a:latin typeface="Arial" panose="020B0604020202020204" pitchFamily="34" charset="0"/>
                  <a:cs typeface="Arial" panose="020B0604020202020204" pitchFamily="34" charset="0"/>
                </a:rPr>
                <a:t> </a:t>
              </a:r>
              <a:r>
                <a:rPr lang="en-US" sz="2800" b="1" err="1">
                  <a:solidFill>
                    <a:srgbClr val="333399"/>
                  </a:solidFill>
                  <a:latin typeface="Arial" panose="020B0604020202020204" pitchFamily="34" charset="0"/>
                  <a:cs typeface="Arial" panose="020B0604020202020204" pitchFamily="34" charset="0"/>
                </a:rPr>
                <a:t>thống</a:t>
              </a:r>
              <a:r>
                <a:rPr lang="en-US" sz="2800" b="1">
                  <a:solidFill>
                    <a:srgbClr val="333399"/>
                  </a:solidFill>
                  <a:latin typeface="Arial" panose="020B0604020202020204" pitchFamily="34" charset="0"/>
                  <a:cs typeface="Arial" panose="020B0604020202020204" pitchFamily="34" charset="0"/>
                </a:rPr>
                <a:t> AI </a:t>
              </a:r>
              <a:r>
                <a:rPr lang="en-US" sz="2800" b="1" err="1">
                  <a:solidFill>
                    <a:srgbClr val="333399"/>
                  </a:solidFill>
                  <a:latin typeface="Arial" panose="020B0604020202020204" pitchFamily="34" charset="0"/>
                  <a:cs typeface="Arial" panose="020B0604020202020204" pitchFamily="34" charset="0"/>
                </a:rPr>
                <a:t>hỗ</a:t>
              </a:r>
              <a:r>
                <a:rPr lang="en-US" sz="2800" b="1">
                  <a:solidFill>
                    <a:srgbClr val="333399"/>
                  </a:solidFill>
                  <a:latin typeface="Arial" panose="020B0604020202020204" pitchFamily="34" charset="0"/>
                  <a:cs typeface="Arial" panose="020B0604020202020204" pitchFamily="34" charset="0"/>
                </a:rPr>
                <a:t> </a:t>
              </a:r>
              <a:r>
                <a:rPr lang="en-US" sz="2800" b="1" err="1">
                  <a:solidFill>
                    <a:srgbClr val="333399"/>
                  </a:solidFill>
                  <a:latin typeface="Arial" panose="020B0604020202020204" pitchFamily="34" charset="0"/>
                  <a:cs typeface="Arial" panose="020B0604020202020204" pitchFamily="34" charset="0"/>
                </a:rPr>
                <a:t>trợ</a:t>
              </a:r>
              <a:r>
                <a:rPr lang="en-US" sz="2800" b="1">
                  <a:solidFill>
                    <a:srgbClr val="333399"/>
                  </a:solidFill>
                  <a:latin typeface="Arial" panose="020B0604020202020204" pitchFamily="34" charset="0"/>
                  <a:cs typeface="Arial" panose="020B0604020202020204" pitchFamily="34" charset="0"/>
                </a:rPr>
                <a:t> </a:t>
              </a:r>
              <a:r>
                <a:rPr lang="en-US" sz="2800" b="1" err="1">
                  <a:solidFill>
                    <a:srgbClr val="333399"/>
                  </a:solidFill>
                  <a:latin typeface="Arial" panose="020B0604020202020204" pitchFamily="34" charset="0"/>
                  <a:cs typeface="Arial" panose="020B0604020202020204" pitchFamily="34" charset="0"/>
                </a:rPr>
                <a:t>sáng</a:t>
              </a:r>
              <a:r>
                <a:rPr lang="en-US" sz="2800" b="1">
                  <a:solidFill>
                    <a:srgbClr val="333399"/>
                  </a:solidFill>
                  <a:latin typeface="Arial" panose="020B0604020202020204" pitchFamily="34" charset="0"/>
                  <a:cs typeface="Arial" panose="020B0604020202020204" pitchFamily="34" charset="0"/>
                </a:rPr>
                <a:t> </a:t>
              </a:r>
              <a:r>
                <a:rPr lang="en-US" sz="2800" b="1" err="1">
                  <a:solidFill>
                    <a:srgbClr val="333399"/>
                  </a:solidFill>
                  <a:latin typeface="Arial" panose="020B0604020202020204" pitchFamily="34" charset="0"/>
                  <a:cs typeface="Arial" panose="020B0604020202020204" pitchFamily="34" charset="0"/>
                </a:rPr>
                <a:t>tác</a:t>
              </a:r>
              <a:r>
                <a:rPr lang="en-US" sz="2800" b="1">
                  <a:solidFill>
                    <a:srgbClr val="333399"/>
                  </a:solidFill>
                  <a:latin typeface="Arial" panose="020B0604020202020204" pitchFamily="34" charset="0"/>
                  <a:cs typeface="Arial" panose="020B0604020202020204" pitchFamily="34" charset="0"/>
                </a:rPr>
                <a:t> </a:t>
              </a:r>
              <a:r>
                <a:rPr lang="en-US" sz="2800" b="1" err="1">
                  <a:solidFill>
                    <a:srgbClr val="333399"/>
                  </a:solidFill>
                  <a:latin typeface="Arial" panose="020B0604020202020204" pitchFamily="34" charset="0"/>
                  <a:cs typeface="Arial" panose="020B0604020202020204" pitchFamily="34" charset="0"/>
                </a:rPr>
                <a:t>nhạc</a:t>
              </a:r>
              <a:endParaRPr lang="en-US" sz="2800" b="1">
                <a:solidFill>
                  <a:srgbClr val="333399"/>
                </a:solidFill>
                <a:latin typeface="Arial" panose="020B0604020202020204" pitchFamily="34" charset="0"/>
                <a:cs typeface="Arial" panose="020B0604020202020204" pitchFamily="34" charset="0"/>
              </a:endParaRPr>
            </a:p>
          </p:txBody>
        </p:sp>
      </p:grpSp>
      <p:sp>
        <p:nvSpPr>
          <p:cNvPr id="15" name="TextBox 14">
            <a:extLst>
              <a:ext uri="{FF2B5EF4-FFF2-40B4-BE49-F238E27FC236}">
                <a16:creationId xmlns:a16="http://schemas.microsoft.com/office/drawing/2014/main" id="{2D3FD4A6-EEF1-37DD-686D-22701A637350}"/>
              </a:ext>
            </a:extLst>
          </p:cNvPr>
          <p:cNvSpPr txBox="1"/>
          <p:nvPr/>
        </p:nvSpPr>
        <p:spPr>
          <a:xfrm>
            <a:off x="7429500" y="2743200"/>
            <a:ext cx="184731" cy="369332"/>
          </a:xfrm>
          <a:prstGeom prst="rect">
            <a:avLst/>
          </a:prstGeom>
          <a:noFill/>
        </p:spPr>
        <p:txBody>
          <a:bodyPr wrap="none" rtlCol="0">
            <a:spAutoFit/>
          </a:bodyPr>
          <a:lstStyle/>
          <a:p>
            <a:endParaRPr lang="en-VN"/>
          </a:p>
        </p:txBody>
      </p:sp>
      <p:graphicFrame>
        <p:nvGraphicFramePr>
          <p:cNvPr id="3" name="Table 2">
            <a:extLst>
              <a:ext uri="{FF2B5EF4-FFF2-40B4-BE49-F238E27FC236}">
                <a16:creationId xmlns:a16="http://schemas.microsoft.com/office/drawing/2014/main" id="{811400BB-138D-A338-0AB8-D5337347FB57}"/>
              </a:ext>
            </a:extLst>
          </p:cNvPr>
          <p:cNvGraphicFramePr>
            <a:graphicFrameLocks noGrp="1"/>
          </p:cNvGraphicFramePr>
          <p:nvPr>
            <p:extLst>
              <p:ext uri="{D42A27DB-BD31-4B8C-83A1-F6EECF244321}">
                <p14:modId xmlns:p14="http://schemas.microsoft.com/office/powerpoint/2010/main" val="276389739"/>
              </p:ext>
            </p:extLst>
          </p:nvPr>
        </p:nvGraphicFramePr>
        <p:xfrm>
          <a:off x="2258685" y="5173904"/>
          <a:ext cx="4252271" cy="675640"/>
        </p:xfrm>
        <a:graphic>
          <a:graphicData uri="http://schemas.openxmlformats.org/drawingml/2006/table">
            <a:tbl>
              <a:tblPr firstRow="1" bandRow="1">
                <a:tableStyleId>{5C22544A-7EE6-4342-B048-85BDC9FD1C3A}</a:tableStyleId>
              </a:tblPr>
              <a:tblGrid>
                <a:gridCol w="2365628">
                  <a:extLst>
                    <a:ext uri="{9D8B030D-6E8A-4147-A177-3AD203B41FA5}">
                      <a16:colId xmlns:a16="http://schemas.microsoft.com/office/drawing/2014/main" val="1350772230"/>
                    </a:ext>
                  </a:extLst>
                </a:gridCol>
                <a:gridCol w="1886643">
                  <a:extLst>
                    <a:ext uri="{9D8B030D-6E8A-4147-A177-3AD203B41FA5}">
                      <a16:colId xmlns:a16="http://schemas.microsoft.com/office/drawing/2014/main" val="4040761201"/>
                    </a:ext>
                  </a:extLst>
                </a:gridCol>
              </a:tblGrid>
              <a:tr h="274909">
                <a:tc>
                  <a:txBody>
                    <a:bodyPr/>
                    <a:lstStyle/>
                    <a:p>
                      <a:pPr marL="0" algn="r" defTabSz="914400" rtl="0" eaLnBrk="1" latinLnBrk="0" hangingPunct="1"/>
                      <a:r>
                        <a:rPr lang="en-US" sz="1400" b="1" err="1">
                          <a:solidFill>
                            <a:srgbClr val="333399"/>
                          </a:solidFill>
                          <a:latin typeface="Arial" panose="020B0604020202020204" pitchFamily="34" charset="0"/>
                          <a:cs typeface="Arial" panose="020B0604020202020204" pitchFamily="34" charset="0"/>
                        </a:rPr>
                        <a:t>Giảng</a:t>
                      </a:r>
                      <a:r>
                        <a:rPr lang="en-US" sz="1400" b="1">
                          <a:solidFill>
                            <a:srgbClr val="333399"/>
                          </a:solidFill>
                          <a:latin typeface="Arial" panose="020B0604020202020204" pitchFamily="34" charset="0"/>
                          <a:cs typeface="Arial" panose="020B0604020202020204" pitchFamily="34" charset="0"/>
                        </a:rPr>
                        <a:t> </a:t>
                      </a:r>
                      <a:r>
                        <a:rPr lang="en-US" sz="1400" b="1" err="1">
                          <a:solidFill>
                            <a:srgbClr val="333399"/>
                          </a:solidFill>
                          <a:latin typeface="Arial" panose="020B0604020202020204" pitchFamily="34" charset="0"/>
                          <a:cs typeface="Arial" panose="020B0604020202020204" pitchFamily="34" charset="0"/>
                        </a:rPr>
                        <a:t>viên</a:t>
                      </a:r>
                      <a:r>
                        <a:rPr lang="en-US" sz="1400" b="1">
                          <a:solidFill>
                            <a:srgbClr val="333399"/>
                          </a:solidFill>
                          <a:latin typeface="Arial" panose="020B0604020202020204" pitchFamily="34" charset="0"/>
                          <a:cs typeface="Arial" panose="020B0604020202020204" pitchFamily="34" charset="0"/>
                        </a:rPr>
                        <a:t> </a:t>
                      </a:r>
                      <a:r>
                        <a:rPr lang="en-US" sz="1400" b="1" err="1">
                          <a:solidFill>
                            <a:srgbClr val="333399"/>
                          </a:solidFill>
                          <a:latin typeface="Arial" panose="020B0604020202020204" pitchFamily="34" charset="0"/>
                          <a:cs typeface="Arial" panose="020B0604020202020204" pitchFamily="34" charset="0"/>
                        </a:rPr>
                        <a:t>hướng</a:t>
                      </a:r>
                      <a:r>
                        <a:rPr lang="en-US" sz="1400" b="1">
                          <a:solidFill>
                            <a:srgbClr val="333399"/>
                          </a:solidFill>
                          <a:latin typeface="Arial" panose="020B0604020202020204" pitchFamily="34" charset="0"/>
                          <a:cs typeface="Arial" panose="020B0604020202020204" pitchFamily="34" charset="0"/>
                        </a:rPr>
                        <a:t> </a:t>
                      </a:r>
                      <a:r>
                        <a:rPr lang="en-US" sz="1400" b="1" err="1">
                          <a:solidFill>
                            <a:srgbClr val="333399"/>
                          </a:solidFill>
                          <a:latin typeface="Arial" panose="020B0604020202020204" pitchFamily="34" charset="0"/>
                          <a:cs typeface="Arial" panose="020B0604020202020204" pitchFamily="34" charset="0"/>
                        </a:rPr>
                        <a:t>dẫn</a:t>
                      </a:r>
                      <a:r>
                        <a:rPr lang="en-US" sz="1400" b="1">
                          <a:solidFill>
                            <a:srgbClr val="333399"/>
                          </a:solidFill>
                          <a:latin typeface="Arial" panose="020B0604020202020204" pitchFamily="34" charset="0"/>
                          <a:cs typeface="Arial" panose="020B0604020202020204" pitchFamily="34" charset="0"/>
                        </a:rPr>
                        <a:t>:</a:t>
                      </a:r>
                      <a:endParaRPr lang="en-VN" sz="1400" b="1" kern="1200">
                        <a:solidFill>
                          <a:srgbClr val="333399"/>
                        </a:solidFill>
                        <a:latin typeface="Arial" panose="020B0604020202020204" pitchFamily="34" charset="0"/>
                        <a:ea typeface="+mn-ea"/>
                        <a:cs typeface="Arial" panose="020B0604020202020204" pitchFamily="34" charset="0"/>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a:solidFill>
                            <a:srgbClr val="333399"/>
                          </a:solidFill>
                          <a:latin typeface="Arial" panose="020B0604020202020204" pitchFamily="34" charset="0"/>
                          <a:cs typeface="Arial" panose="020B0604020202020204" pitchFamily="34" charset="0"/>
                        </a:rPr>
                        <a:t>TS. </a:t>
                      </a:r>
                      <a:r>
                        <a:rPr lang="en-US" sz="1400" b="0" err="1">
                          <a:solidFill>
                            <a:srgbClr val="333399"/>
                          </a:solidFill>
                          <a:latin typeface="Arial" panose="020B0604020202020204" pitchFamily="34" charset="0"/>
                          <a:cs typeface="Arial" panose="020B0604020202020204" pitchFamily="34" charset="0"/>
                        </a:rPr>
                        <a:t>Trần</a:t>
                      </a:r>
                      <a:r>
                        <a:rPr lang="en-US" sz="1400" b="0">
                          <a:solidFill>
                            <a:srgbClr val="333399"/>
                          </a:solidFill>
                          <a:latin typeface="Arial" panose="020B0604020202020204" pitchFamily="34" charset="0"/>
                          <a:cs typeface="Arial" panose="020B0604020202020204" pitchFamily="34" charset="0"/>
                        </a:rPr>
                        <a:t> </a:t>
                      </a:r>
                      <a:r>
                        <a:rPr lang="en-US" sz="1400" b="0" err="1">
                          <a:solidFill>
                            <a:srgbClr val="333399"/>
                          </a:solidFill>
                          <a:latin typeface="Arial" panose="020B0604020202020204" pitchFamily="34" charset="0"/>
                          <a:cs typeface="Arial" panose="020B0604020202020204" pitchFamily="34" charset="0"/>
                        </a:rPr>
                        <a:t>Duy</a:t>
                      </a:r>
                      <a:r>
                        <a:rPr lang="en-US" sz="1400" b="0">
                          <a:solidFill>
                            <a:srgbClr val="333399"/>
                          </a:solidFill>
                          <a:latin typeface="Arial" panose="020B0604020202020204" pitchFamily="34" charset="0"/>
                          <a:cs typeface="Arial" panose="020B0604020202020204" pitchFamily="34" charset="0"/>
                        </a:rPr>
                        <a:t> </a:t>
                      </a:r>
                      <a:r>
                        <a:rPr lang="en-US" sz="1400" b="0" err="1">
                          <a:solidFill>
                            <a:srgbClr val="333399"/>
                          </a:solidFill>
                          <a:latin typeface="Arial" panose="020B0604020202020204" pitchFamily="34" charset="0"/>
                          <a:cs typeface="Arial" panose="020B0604020202020204" pitchFamily="34" charset="0"/>
                        </a:rPr>
                        <a:t>Hoàng</a:t>
                      </a:r>
                      <a:endParaRPr lang="en-US" sz="1400" b="0">
                        <a:solidFill>
                          <a:srgbClr val="333399"/>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93105580"/>
                  </a:ext>
                </a:extLst>
              </a:tr>
              <a:tr h="370840">
                <a:tc>
                  <a:txBody>
                    <a:bodyPr/>
                    <a:lstStyle/>
                    <a:p>
                      <a:pPr marL="0" algn="r" defTabSz="914400" rtl="0" eaLnBrk="1" latinLnBrk="0" hangingPunct="1"/>
                      <a:r>
                        <a:rPr lang="en-US" sz="1400" b="1" err="1">
                          <a:solidFill>
                            <a:srgbClr val="333399"/>
                          </a:solidFill>
                          <a:latin typeface="Arial" panose="020B0604020202020204" pitchFamily="34" charset="0"/>
                          <a:cs typeface="Arial" panose="020B0604020202020204" pitchFamily="34" charset="0"/>
                        </a:rPr>
                        <a:t>Giảng</a:t>
                      </a:r>
                      <a:r>
                        <a:rPr lang="en-US" sz="1400" b="1">
                          <a:solidFill>
                            <a:srgbClr val="333399"/>
                          </a:solidFill>
                          <a:latin typeface="Arial" panose="020B0604020202020204" pitchFamily="34" charset="0"/>
                          <a:cs typeface="Arial" panose="020B0604020202020204" pitchFamily="34" charset="0"/>
                        </a:rPr>
                        <a:t> </a:t>
                      </a:r>
                      <a:r>
                        <a:rPr lang="en-US" sz="1400" b="1" err="1">
                          <a:solidFill>
                            <a:srgbClr val="333399"/>
                          </a:solidFill>
                          <a:latin typeface="Arial" panose="020B0604020202020204" pitchFamily="34" charset="0"/>
                          <a:cs typeface="Arial" panose="020B0604020202020204" pitchFamily="34" charset="0"/>
                        </a:rPr>
                        <a:t>viên</a:t>
                      </a:r>
                      <a:r>
                        <a:rPr lang="en-US" sz="1400" b="1">
                          <a:solidFill>
                            <a:srgbClr val="333399"/>
                          </a:solidFill>
                          <a:latin typeface="Arial" panose="020B0604020202020204" pitchFamily="34" charset="0"/>
                          <a:cs typeface="Arial" panose="020B0604020202020204" pitchFamily="34" charset="0"/>
                        </a:rPr>
                        <a:t> </a:t>
                      </a:r>
                      <a:r>
                        <a:rPr lang="en-US" sz="1400" b="1" err="1">
                          <a:solidFill>
                            <a:srgbClr val="333399"/>
                          </a:solidFill>
                          <a:latin typeface="Arial" panose="020B0604020202020204" pitchFamily="34" charset="0"/>
                          <a:cs typeface="Arial" panose="020B0604020202020204" pitchFamily="34" charset="0"/>
                        </a:rPr>
                        <a:t>phản</a:t>
                      </a:r>
                      <a:r>
                        <a:rPr lang="en-US" sz="1400" b="1">
                          <a:solidFill>
                            <a:srgbClr val="333399"/>
                          </a:solidFill>
                          <a:latin typeface="Arial" panose="020B0604020202020204" pitchFamily="34" charset="0"/>
                          <a:cs typeface="Arial" panose="020B0604020202020204" pitchFamily="34" charset="0"/>
                        </a:rPr>
                        <a:t> </a:t>
                      </a:r>
                      <a:r>
                        <a:rPr lang="en-US" sz="1400" b="1" err="1">
                          <a:solidFill>
                            <a:srgbClr val="333399"/>
                          </a:solidFill>
                          <a:latin typeface="Arial" panose="020B0604020202020204" pitchFamily="34" charset="0"/>
                          <a:cs typeface="Arial" panose="020B0604020202020204" pitchFamily="34" charset="0"/>
                        </a:rPr>
                        <a:t>biện</a:t>
                      </a:r>
                      <a:r>
                        <a:rPr lang="en-US" sz="1400" b="1">
                          <a:solidFill>
                            <a:srgbClr val="333399"/>
                          </a:solidFill>
                          <a:latin typeface="Arial" panose="020B0604020202020204" pitchFamily="34" charset="0"/>
                          <a:cs typeface="Arial" panose="020B0604020202020204" pitchFamily="34" charset="0"/>
                        </a:rPr>
                        <a:t>:</a:t>
                      </a:r>
                      <a:endParaRPr lang="en-VN" sz="1400" b="1" kern="1200">
                        <a:solidFill>
                          <a:srgbClr val="333399"/>
                        </a:solidFill>
                        <a:latin typeface="Arial" panose="020B0604020202020204" pitchFamily="34" charset="0"/>
                        <a:ea typeface="+mn-ea"/>
                        <a:cs typeface="Arial" panose="020B0604020202020204" pitchFamily="34" charset="0"/>
                      </a:endParaRPr>
                    </a:p>
                  </a:txBody>
                  <a:tcPr>
                    <a:noFill/>
                  </a:tcPr>
                </a:tc>
                <a:tc>
                  <a:txBody>
                    <a:bodyPr/>
                    <a:lstStyle/>
                    <a:p>
                      <a:r>
                        <a:rPr lang="en-US" sz="1400" b="0">
                          <a:solidFill>
                            <a:srgbClr val="333399"/>
                          </a:solidFill>
                          <a:latin typeface="Arial" panose="020B0604020202020204" pitchFamily="34" charset="0"/>
                          <a:cs typeface="Arial" panose="020B0604020202020204" pitchFamily="34" charset="0"/>
                        </a:rPr>
                        <a:t>TS. Lê </a:t>
                      </a:r>
                      <a:r>
                        <a:rPr lang="en-US" sz="1400" b="0" err="1">
                          <a:solidFill>
                            <a:srgbClr val="333399"/>
                          </a:solidFill>
                          <a:latin typeface="Arial" panose="020B0604020202020204" pitchFamily="34" charset="0"/>
                          <a:cs typeface="Arial" panose="020B0604020202020204" pitchFamily="34" charset="0"/>
                        </a:rPr>
                        <a:t>Khánh</a:t>
                      </a:r>
                      <a:r>
                        <a:rPr lang="en-US" sz="1400" b="0">
                          <a:solidFill>
                            <a:srgbClr val="333399"/>
                          </a:solidFill>
                          <a:latin typeface="Arial" panose="020B0604020202020204" pitchFamily="34" charset="0"/>
                          <a:cs typeface="Arial" panose="020B0604020202020204" pitchFamily="34" charset="0"/>
                        </a:rPr>
                        <a:t> </a:t>
                      </a:r>
                      <a:r>
                        <a:rPr lang="en-US" sz="1400" b="0" err="1">
                          <a:solidFill>
                            <a:srgbClr val="333399"/>
                          </a:solidFill>
                          <a:latin typeface="Arial" panose="020B0604020202020204" pitchFamily="34" charset="0"/>
                          <a:cs typeface="Arial" panose="020B0604020202020204" pitchFamily="34" charset="0"/>
                        </a:rPr>
                        <a:t>Duy</a:t>
                      </a:r>
                      <a:endParaRPr lang="en-US" sz="1400" b="0">
                        <a:solidFill>
                          <a:srgbClr val="333399"/>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528829022"/>
                  </a:ext>
                </a:extLst>
              </a:tr>
            </a:tbl>
          </a:graphicData>
        </a:graphic>
      </p:graphicFrame>
      <p:graphicFrame>
        <p:nvGraphicFramePr>
          <p:cNvPr id="10" name="Table 9">
            <a:extLst>
              <a:ext uri="{FF2B5EF4-FFF2-40B4-BE49-F238E27FC236}">
                <a16:creationId xmlns:a16="http://schemas.microsoft.com/office/drawing/2014/main" id="{25BC303D-93D1-24FF-C8DB-AFC129657CBD}"/>
              </a:ext>
            </a:extLst>
          </p:cNvPr>
          <p:cNvGraphicFramePr>
            <a:graphicFrameLocks noGrp="1"/>
          </p:cNvGraphicFramePr>
          <p:nvPr>
            <p:extLst>
              <p:ext uri="{D42A27DB-BD31-4B8C-83A1-F6EECF244321}">
                <p14:modId xmlns:p14="http://schemas.microsoft.com/office/powerpoint/2010/main" val="2711191579"/>
              </p:ext>
            </p:extLst>
          </p:nvPr>
        </p:nvGraphicFramePr>
        <p:xfrm>
          <a:off x="7163111" y="4869104"/>
          <a:ext cx="3508606" cy="980440"/>
        </p:xfrm>
        <a:graphic>
          <a:graphicData uri="http://schemas.openxmlformats.org/drawingml/2006/table">
            <a:tbl>
              <a:tblPr firstRow="1" bandRow="1">
                <a:tableStyleId>{5C22544A-7EE6-4342-B048-85BDC9FD1C3A}</a:tableStyleId>
              </a:tblPr>
              <a:tblGrid>
                <a:gridCol w="1122245">
                  <a:extLst>
                    <a:ext uri="{9D8B030D-6E8A-4147-A177-3AD203B41FA5}">
                      <a16:colId xmlns:a16="http://schemas.microsoft.com/office/drawing/2014/main" val="1350772230"/>
                    </a:ext>
                  </a:extLst>
                </a:gridCol>
                <a:gridCol w="2386361">
                  <a:extLst>
                    <a:ext uri="{9D8B030D-6E8A-4147-A177-3AD203B41FA5}">
                      <a16:colId xmlns:a16="http://schemas.microsoft.com/office/drawing/2014/main" val="4040761201"/>
                    </a:ext>
                  </a:extLst>
                </a:gridCol>
              </a:tblGrid>
              <a:tr h="274909">
                <a:tc gridSpan="2">
                  <a:txBody>
                    <a:bodyPr/>
                    <a:lstStyle/>
                    <a:p>
                      <a:pPr marL="0" algn="l" defTabSz="914400" rtl="0" eaLnBrk="1" latinLnBrk="0" hangingPunct="1"/>
                      <a:r>
                        <a:rPr lang="en-VN" sz="1400" b="1" kern="1200" dirty="0">
                          <a:solidFill>
                            <a:srgbClr val="333399"/>
                          </a:solidFill>
                          <a:latin typeface="Arial"/>
                          <a:ea typeface="+mn-ea"/>
                          <a:cs typeface="Arial"/>
                        </a:rPr>
                        <a:t>Số thứ tự: </a:t>
                      </a:r>
                      <a:r>
                        <a:rPr lang="en-VN" sz="1400" b="0" kern="1200" dirty="0">
                          <a:solidFill>
                            <a:srgbClr val="333399"/>
                          </a:solidFill>
                          <a:latin typeface="Arial"/>
                          <a:ea typeface="+mn-ea"/>
                          <a:cs typeface="Arial"/>
                        </a:rPr>
                        <a:t>7 – </a:t>
                      </a:r>
                      <a:r>
                        <a:rPr lang="en-VN" sz="1400" b="1" kern="1200" dirty="0">
                          <a:solidFill>
                            <a:srgbClr val="333399"/>
                          </a:solidFill>
                          <a:latin typeface="Arial"/>
                          <a:ea typeface="+mn-ea"/>
                          <a:cs typeface="Arial"/>
                        </a:rPr>
                        <a:t>Loại đề tài:</a:t>
                      </a:r>
                      <a:r>
                        <a:rPr lang="en-VN" sz="1400" b="0" kern="1200" dirty="0">
                          <a:solidFill>
                            <a:srgbClr val="333399"/>
                          </a:solidFill>
                          <a:latin typeface="Arial"/>
                          <a:ea typeface="+mn-ea"/>
                          <a:cs typeface="Arial"/>
                        </a:rPr>
                        <a:t> Nghiên cứu</a:t>
                      </a:r>
                    </a:p>
                  </a:txBody>
                  <a:tcP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a:solidFill>
                          <a:srgbClr val="333399"/>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1093896477"/>
                  </a:ext>
                </a:extLst>
              </a:tr>
              <a:tr h="274909">
                <a:tc>
                  <a:txBody>
                    <a:bodyPr/>
                    <a:lstStyle/>
                    <a:p>
                      <a:pPr marL="0" algn="l" defTabSz="914400" rtl="0" eaLnBrk="1" latinLnBrk="0" hangingPunct="1"/>
                      <a:r>
                        <a:rPr lang="en-US" sz="1400" b="1">
                          <a:solidFill>
                            <a:srgbClr val="333399"/>
                          </a:solidFill>
                          <a:latin typeface="Arial" panose="020B0604020202020204" pitchFamily="34" charset="0"/>
                          <a:cs typeface="Arial" panose="020B0604020202020204" pitchFamily="34" charset="0"/>
                        </a:rPr>
                        <a:t>20120406</a:t>
                      </a:r>
                      <a:endParaRPr lang="en-VN" sz="1400" b="1" kern="1200">
                        <a:solidFill>
                          <a:srgbClr val="333399"/>
                        </a:solidFill>
                        <a:latin typeface="Arial" panose="020B0604020202020204" pitchFamily="34" charset="0"/>
                        <a:ea typeface="+mn-ea"/>
                        <a:cs typeface="Arial" panose="020B0604020202020204" pitchFamily="34" charset="0"/>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err="1">
                          <a:solidFill>
                            <a:srgbClr val="333399"/>
                          </a:solidFill>
                          <a:latin typeface="Arial"/>
                          <a:cs typeface="Arial"/>
                        </a:rPr>
                        <a:t>Phạm</a:t>
                      </a:r>
                      <a:r>
                        <a:rPr lang="en-US" sz="1400" b="0">
                          <a:solidFill>
                            <a:srgbClr val="333399"/>
                          </a:solidFill>
                          <a:latin typeface="Arial"/>
                          <a:cs typeface="Arial"/>
                        </a:rPr>
                        <a:t> </a:t>
                      </a:r>
                      <a:r>
                        <a:rPr lang="en-US" sz="1400" b="0" err="1">
                          <a:solidFill>
                            <a:srgbClr val="333399"/>
                          </a:solidFill>
                          <a:latin typeface="Arial"/>
                          <a:cs typeface="Arial"/>
                        </a:rPr>
                        <a:t>Quốc</a:t>
                      </a:r>
                      <a:r>
                        <a:rPr lang="en-US" sz="1400" b="0">
                          <a:solidFill>
                            <a:srgbClr val="333399"/>
                          </a:solidFill>
                          <a:latin typeface="Arial"/>
                          <a:cs typeface="Arial"/>
                        </a:rPr>
                        <a:t> </a:t>
                      </a:r>
                      <a:r>
                        <a:rPr lang="en-US" sz="1400" b="0" err="1">
                          <a:solidFill>
                            <a:srgbClr val="333399"/>
                          </a:solidFill>
                          <a:latin typeface="Arial"/>
                          <a:cs typeface="Arial"/>
                        </a:rPr>
                        <a:t>Vương</a:t>
                      </a:r>
                      <a:endParaRPr lang="en-US" sz="1400" b="0">
                        <a:solidFill>
                          <a:srgbClr val="333399"/>
                        </a:solidFill>
                        <a:latin typeface="Arial"/>
                        <a:cs typeface="Arial"/>
                      </a:endParaRPr>
                    </a:p>
                  </a:txBody>
                  <a:tcPr>
                    <a:noFill/>
                  </a:tcPr>
                </a:tc>
                <a:extLst>
                  <a:ext uri="{0D108BD9-81ED-4DB2-BD59-A6C34878D82A}">
                    <a16:rowId xmlns:a16="http://schemas.microsoft.com/office/drawing/2014/main" val="293105580"/>
                  </a:ext>
                </a:extLst>
              </a:tr>
              <a:tr h="370840">
                <a:tc>
                  <a:txBody>
                    <a:bodyPr/>
                    <a:lstStyle/>
                    <a:p>
                      <a:pPr marL="0" algn="l" defTabSz="914400" rtl="0" eaLnBrk="1" latinLnBrk="0" hangingPunct="1"/>
                      <a:r>
                        <a:rPr lang="en-US" sz="1400" b="1">
                          <a:solidFill>
                            <a:srgbClr val="333399"/>
                          </a:solidFill>
                          <a:latin typeface="Arial" panose="020B0604020202020204" pitchFamily="34" charset="0"/>
                          <a:cs typeface="Arial" panose="020B0604020202020204" pitchFamily="34" charset="0"/>
                        </a:rPr>
                        <a:t>20120486</a:t>
                      </a:r>
                      <a:endParaRPr lang="en-VN" sz="1400" b="1" kern="1200">
                        <a:solidFill>
                          <a:srgbClr val="333399"/>
                        </a:solidFill>
                        <a:latin typeface="Arial" panose="020B0604020202020204" pitchFamily="34" charset="0"/>
                        <a:ea typeface="+mn-ea"/>
                        <a:cs typeface="Arial" panose="020B0604020202020204" pitchFamily="34" charset="0"/>
                      </a:endParaRPr>
                    </a:p>
                  </a:txBody>
                  <a:tcPr>
                    <a:noFill/>
                  </a:tcPr>
                </a:tc>
                <a:tc>
                  <a:txBody>
                    <a:bodyPr/>
                    <a:lstStyle/>
                    <a:p>
                      <a:r>
                        <a:rPr lang="en-US" sz="1400" b="0" dirty="0" err="1">
                          <a:solidFill>
                            <a:srgbClr val="333399"/>
                          </a:solidFill>
                          <a:latin typeface="Arial"/>
                          <a:cs typeface="Arial"/>
                        </a:rPr>
                        <a:t>Ngô</a:t>
                      </a:r>
                      <a:r>
                        <a:rPr lang="en-US" sz="1400" b="0" dirty="0">
                          <a:solidFill>
                            <a:srgbClr val="333399"/>
                          </a:solidFill>
                          <a:latin typeface="Arial"/>
                          <a:cs typeface="Arial"/>
                        </a:rPr>
                        <a:t> Phi </a:t>
                      </a:r>
                      <a:r>
                        <a:rPr lang="en-US" sz="1400" b="0" dirty="0" err="1">
                          <a:solidFill>
                            <a:srgbClr val="333399"/>
                          </a:solidFill>
                          <a:latin typeface="Arial"/>
                          <a:cs typeface="Arial"/>
                        </a:rPr>
                        <a:t>Hùng</a:t>
                      </a:r>
                      <a:endParaRPr lang="en-US" sz="1400" b="0" dirty="0">
                        <a:solidFill>
                          <a:srgbClr val="333399"/>
                        </a:solidFill>
                        <a:latin typeface="Arial"/>
                        <a:cs typeface="Arial"/>
                      </a:endParaRPr>
                    </a:p>
                  </a:txBody>
                  <a:tcPr>
                    <a:noFill/>
                  </a:tcPr>
                </a:tc>
                <a:extLst>
                  <a:ext uri="{0D108BD9-81ED-4DB2-BD59-A6C34878D82A}">
                    <a16:rowId xmlns:a16="http://schemas.microsoft.com/office/drawing/2014/main" val="2528829022"/>
                  </a:ext>
                </a:extLst>
              </a:tr>
            </a:tbl>
          </a:graphicData>
        </a:graphic>
      </p:graphicFrame>
    </p:spTree>
    <p:extLst>
      <p:ext uri="{BB962C8B-B14F-4D97-AF65-F5344CB8AC3E}">
        <p14:creationId xmlns:p14="http://schemas.microsoft.com/office/powerpoint/2010/main" val="3022239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2916E48-1754-8F38-833D-FEAFF4A1FAB7}"/>
              </a:ext>
            </a:extLst>
          </p:cNvPr>
          <p:cNvSpPr txBox="1"/>
          <p:nvPr/>
        </p:nvSpPr>
        <p:spPr>
          <a:xfrm>
            <a:off x="925931" y="678055"/>
            <a:ext cx="5305940" cy="646331"/>
          </a:xfrm>
          <a:prstGeom prst="rect">
            <a:avLst/>
          </a:prstGeom>
          <a:noFill/>
        </p:spPr>
        <p:txBody>
          <a:bodyPr wrap="none" lIns="0" rIns="0" rtlCol="0">
            <a:spAutoFit/>
          </a:bodyPr>
          <a:lstStyle/>
          <a:p>
            <a:r>
              <a:rPr lang="en-VN" sz="3600" b="1">
                <a:solidFill>
                  <a:srgbClr val="333399"/>
                </a:solidFill>
                <a:latin typeface="Arial" panose="020B0604020202020204" pitchFamily="34" charset="0"/>
                <a:cs typeface="Arial" panose="020B0604020202020204" pitchFamily="34" charset="0"/>
              </a:rPr>
              <a:t>3. Phương pháp đề xuất</a:t>
            </a:r>
          </a:p>
        </p:txBody>
      </p:sp>
      <p:sp>
        <p:nvSpPr>
          <p:cNvPr id="3" name="TextBox 2">
            <a:extLst>
              <a:ext uri="{FF2B5EF4-FFF2-40B4-BE49-F238E27FC236}">
                <a16:creationId xmlns:a16="http://schemas.microsoft.com/office/drawing/2014/main" id="{F3B7B9A9-0313-B45D-6965-0782B299A529}"/>
              </a:ext>
            </a:extLst>
          </p:cNvPr>
          <p:cNvSpPr txBox="1"/>
          <p:nvPr/>
        </p:nvSpPr>
        <p:spPr>
          <a:xfrm>
            <a:off x="842805" y="1327972"/>
            <a:ext cx="2473050" cy="338554"/>
          </a:xfrm>
          <a:prstGeom prst="rect">
            <a:avLst/>
          </a:prstGeom>
          <a:noFill/>
        </p:spPr>
        <p:txBody>
          <a:bodyPr wrap="square" rtlCol="0">
            <a:spAutoFit/>
          </a:bodyPr>
          <a:lstStyle/>
          <a:p>
            <a:r>
              <a:rPr lang="en-US" sz="1600" b="1" i="0" u="none" strike="noStrike">
                <a:solidFill>
                  <a:srgbClr val="000000"/>
                </a:solidFill>
                <a:effectLst/>
                <a:latin typeface="Arial" panose="020B0604020202020204" pitchFamily="34" charset="0"/>
                <a:cs typeface="Arial" panose="020B0604020202020204" pitchFamily="34" charset="0"/>
              </a:rPr>
              <a:t>3.3. </a:t>
            </a:r>
            <a:r>
              <a:rPr lang="en-US" sz="1600" b="1" i="0" u="none" strike="noStrike" err="1">
                <a:solidFill>
                  <a:srgbClr val="000000"/>
                </a:solidFill>
                <a:effectLst/>
                <a:latin typeface="Arial" panose="020B0604020202020204" pitchFamily="34" charset="0"/>
                <a:cs typeface="Arial" panose="020B0604020202020204" pitchFamily="34" charset="0"/>
              </a:rPr>
              <a:t>Chuẩn</a:t>
            </a:r>
            <a:r>
              <a:rPr lang="en-US" sz="1600" b="1" i="0" u="none" strike="noStrike">
                <a:solidFill>
                  <a:srgbClr val="000000"/>
                </a:solidFill>
                <a:effectLst/>
                <a:latin typeface="Arial" panose="020B0604020202020204" pitchFamily="34" charset="0"/>
                <a:cs typeface="Arial" panose="020B0604020202020204" pitchFamily="34" charset="0"/>
              </a:rPr>
              <a:t> </a:t>
            </a:r>
            <a:r>
              <a:rPr lang="en-US" sz="1600" b="1" i="0" u="none" strike="noStrike" err="1">
                <a:solidFill>
                  <a:srgbClr val="000000"/>
                </a:solidFill>
                <a:effectLst/>
                <a:latin typeface="Arial" panose="020B0604020202020204" pitchFamily="34" charset="0"/>
                <a:cs typeface="Arial" panose="020B0604020202020204" pitchFamily="34" charset="0"/>
              </a:rPr>
              <a:t>bị</a:t>
            </a:r>
            <a:r>
              <a:rPr lang="en-US" sz="1600" b="1" i="0" u="none" strike="noStrike">
                <a:solidFill>
                  <a:srgbClr val="000000"/>
                </a:solidFill>
                <a:effectLst/>
                <a:latin typeface="Arial" panose="020B0604020202020204" pitchFamily="34" charset="0"/>
                <a:cs typeface="Arial" panose="020B0604020202020204" pitchFamily="34" charset="0"/>
              </a:rPr>
              <a:t> </a:t>
            </a:r>
            <a:r>
              <a:rPr lang="en-US" sz="1600" b="1" i="0" u="none" strike="noStrike" err="1">
                <a:solidFill>
                  <a:srgbClr val="000000"/>
                </a:solidFill>
                <a:effectLst/>
                <a:latin typeface="Arial" panose="020B0604020202020204" pitchFamily="34" charset="0"/>
                <a:cs typeface="Arial" panose="020B0604020202020204" pitchFamily="34" charset="0"/>
              </a:rPr>
              <a:t>dữ</a:t>
            </a:r>
            <a:r>
              <a:rPr lang="en-US" sz="1600" b="1" i="0" u="none" strike="noStrike">
                <a:solidFill>
                  <a:srgbClr val="000000"/>
                </a:solidFill>
                <a:effectLst/>
                <a:latin typeface="Arial" panose="020B0604020202020204" pitchFamily="34" charset="0"/>
                <a:cs typeface="Arial" panose="020B0604020202020204" pitchFamily="34" charset="0"/>
              </a:rPr>
              <a:t> </a:t>
            </a:r>
            <a:r>
              <a:rPr lang="en-US" sz="1600" b="1" i="0" u="none" strike="noStrike" err="1">
                <a:solidFill>
                  <a:srgbClr val="000000"/>
                </a:solidFill>
                <a:effectLst/>
                <a:latin typeface="Arial" panose="020B0604020202020204" pitchFamily="34" charset="0"/>
                <a:cs typeface="Arial" panose="020B0604020202020204" pitchFamily="34" charset="0"/>
              </a:rPr>
              <a:t>liệu</a:t>
            </a:r>
            <a:endParaRPr lang="en-US" sz="1600" b="1" i="0" u="none" strike="noStrike">
              <a:solidFill>
                <a:srgbClr val="000000"/>
              </a:solidFill>
              <a:effectLst/>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EC1D5F13-68EF-30DF-C4E3-B5924BCD634C}"/>
              </a:ext>
            </a:extLst>
          </p:cNvPr>
          <p:cNvSpPr txBox="1"/>
          <p:nvPr/>
        </p:nvSpPr>
        <p:spPr>
          <a:xfrm>
            <a:off x="842805" y="1666526"/>
            <a:ext cx="5124206" cy="1893339"/>
          </a:xfrm>
          <a:prstGeom prst="rect">
            <a:avLst/>
          </a:prstGeom>
          <a:noFill/>
        </p:spPr>
        <p:txBody>
          <a:bodyPr wrap="square" rtlCol="0">
            <a:spAutoFit/>
          </a:bodyPr>
          <a:lstStyle/>
          <a:p>
            <a:pPr marL="342900" lvl="0" indent="-342900" algn="just">
              <a:lnSpc>
                <a:spcPct val="150000"/>
              </a:lnSpc>
              <a:buFont typeface="Wingdings" pitchFamily="2" charset="2"/>
              <a:buChar char="Ø"/>
            </a:pPr>
            <a:r>
              <a:rPr lang="vi-VN" sz="1600">
                <a:effectLst/>
                <a:latin typeface="Arial" panose="020B0604020202020204" pitchFamily="34" charset="0"/>
                <a:ea typeface="Times New Roman" panose="02020603050405020304" pitchFamily="18" charset="0"/>
                <a:cs typeface="Arial" panose="020B0604020202020204" pitchFamily="34" charset="0"/>
              </a:rPr>
              <a:t>Định dạng dữ liệu </a:t>
            </a:r>
            <a:r>
              <a:rPr kumimoji="0" lang="vi-VN" sz="160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cho mô hình</a:t>
            </a:r>
            <a:r>
              <a:rPr kumimoji="0" lang="vi-VN" sz="16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text2att</a:t>
            </a:r>
            <a:r>
              <a:rPr lang="vi-VN" sz="1600">
                <a:effectLst/>
                <a:latin typeface="Arial" panose="020B0604020202020204" pitchFamily="34" charset="0"/>
                <a:ea typeface="Times New Roman" panose="02020603050405020304" pitchFamily="18" charset="0"/>
                <a:cs typeface="Arial" panose="020B0604020202020204" pitchFamily="34" charset="0"/>
              </a:rPr>
              <a:t>:</a:t>
            </a:r>
          </a:p>
          <a:p>
            <a:pPr marL="800100" lvl="1" indent="-342900" algn="just">
              <a:lnSpc>
                <a:spcPct val="150000"/>
              </a:lnSpc>
              <a:buFont typeface="Wingdings" pitchFamily="2" charset="2"/>
              <a:buChar char="q"/>
            </a:pPr>
            <a:r>
              <a:rPr kumimoji="0" lang="vi-V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Các </a:t>
            </a:r>
            <a:r>
              <a:rPr kumimoji="0" lang="vi-VN" sz="16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mẫu câu (template)</a:t>
            </a:r>
            <a:r>
              <a:rPr kumimoji="0" lang="vi-V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mô tả âm nhạc </a:t>
            </a:r>
            <a:r>
              <a:rPr lang="vi-VN" sz="1600">
                <a:latin typeface="Arial" panose="020B0604020202020204" pitchFamily="34" charset="0"/>
                <a:cs typeface="Arial" panose="020B0604020202020204" pitchFamily="34" charset="0"/>
              </a:rPr>
              <a:t>(tiếng Anh và tiếng Việt)</a:t>
            </a:r>
            <a:endParaRPr kumimoji="0" lang="vi-VN" sz="16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800100" lvl="1" indent="-342900" algn="just">
              <a:lnSpc>
                <a:spcPct val="150000"/>
              </a:lnSpc>
              <a:buFont typeface="Wingdings" pitchFamily="2" charset="2"/>
              <a:buChar char="q"/>
            </a:pPr>
            <a:r>
              <a:rPr lang="vi-VN" sz="1600" b="1">
                <a:latin typeface="Arial" panose="020B0604020202020204" pitchFamily="34" charset="0"/>
                <a:cs typeface="Arial" panose="020B0604020202020204" pitchFamily="34" charset="0"/>
              </a:rPr>
              <a:t>Ví dụ:</a:t>
            </a:r>
            <a:r>
              <a:rPr lang="vi-VN" sz="1600">
                <a:latin typeface="Arial" panose="020B0604020202020204" pitchFamily="34" charset="0"/>
                <a:cs typeface="Arial" panose="020B0604020202020204" pitchFamily="34" charset="0"/>
              </a:rPr>
              <a:t> “A track written in </a:t>
            </a:r>
            <a:r>
              <a:rPr lang="vi-VN" sz="1600" b="1">
                <a:latin typeface="Arial" panose="020B0604020202020204" pitchFamily="34" charset="0"/>
                <a:cs typeface="Arial" panose="020B0604020202020204" pitchFamily="34" charset="0"/>
              </a:rPr>
              <a:t>[KEY]</a:t>
            </a:r>
            <a:r>
              <a:rPr lang="vi-VN" sz="1600">
                <a:latin typeface="Arial" panose="020B0604020202020204" pitchFamily="34" charset="0"/>
                <a:cs typeface="Arial" panose="020B0604020202020204" pitchFamily="34" charset="0"/>
              </a:rPr>
              <a:t> key.</a:t>
            </a:r>
            <a:endParaRPr kumimoji="0" lang="vi-VN" sz="16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342900" indent="-342900" algn="just">
              <a:lnSpc>
                <a:spcPct val="150000"/>
              </a:lnSpc>
              <a:buFont typeface="Wingdings" pitchFamily="2" charset="2"/>
              <a:buChar char="Ø"/>
            </a:pPr>
            <a:endParaRPr lang="vi-VN" sz="160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93E9E50E-6679-54B5-8237-D69476B69ADD}"/>
              </a:ext>
            </a:extLst>
          </p:cNvPr>
          <p:cNvPicPr>
            <a:picLocks noChangeAspect="1"/>
          </p:cNvPicPr>
          <p:nvPr/>
        </p:nvPicPr>
        <p:blipFill rotWithShape="1">
          <a:blip r:embed="rId3"/>
          <a:srcRect l="37093" t="43105" r="17496" b="32047"/>
          <a:stretch/>
        </p:blipFill>
        <p:spPr>
          <a:xfrm>
            <a:off x="10878723" y="6472052"/>
            <a:ext cx="1139136" cy="267194"/>
          </a:xfrm>
          <a:prstGeom prst="rect">
            <a:avLst/>
          </a:prstGeom>
        </p:spPr>
      </p:pic>
      <p:sp>
        <p:nvSpPr>
          <p:cNvPr id="10" name="Slide Number Placeholder 9">
            <a:extLst>
              <a:ext uri="{FF2B5EF4-FFF2-40B4-BE49-F238E27FC236}">
                <a16:creationId xmlns:a16="http://schemas.microsoft.com/office/drawing/2014/main" id="{54713687-411A-6219-A336-02D2FE9C58B7}"/>
              </a:ext>
            </a:extLst>
          </p:cNvPr>
          <p:cNvSpPr>
            <a:spLocks noGrp="1"/>
          </p:cNvSpPr>
          <p:nvPr>
            <p:ph type="sldNum" sz="quarter" idx="12"/>
          </p:nvPr>
        </p:nvSpPr>
        <p:spPr/>
        <p:txBody>
          <a:bodyPr/>
          <a:lstStyle/>
          <a:p>
            <a:fld id="{330EA680-D336-4FF7-8B7A-9848BB0A1C32}" type="slidenum">
              <a:rPr lang="en-US" smtClean="0"/>
              <a:t>10</a:t>
            </a:fld>
            <a:endParaRPr lang="en-US"/>
          </a:p>
        </p:txBody>
      </p:sp>
      <p:grpSp>
        <p:nvGrpSpPr>
          <p:cNvPr id="11" name="Group 10">
            <a:extLst>
              <a:ext uri="{FF2B5EF4-FFF2-40B4-BE49-F238E27FC236}">
                <a16:creationId xmlns:a16="http://schemas.microsoft.com/office/drawing/2014/main" id="{3DC3962F-5A32-4DFA-794D-D53A089EC502}"/>
              </a:ext>
            </a:extLst>
          </p:cNvPr>
          <p:cNvGrpSpPr/>
          <p:nvPr/>
        </p:nvGrpSpPr>
        <p:grpSpPr>
          <a:xfrm>
            <a:off x="5887061" y="5144960"/>
            <a:ext cx="6053913" cy="1460689"/>
            <a:chOff x="6357817" y="1155235"/>
            <a:chExt cx="6053913" cy="1460689"/>
          </a:xfrm>
          <a:effectLst>
            <a:outerShdw blurRad="50800" dist="38100" dir="8100000" algn="ctr" rotWithShape="0">
              <a:srgbClr val="000000">
                <a:alpha val="10000"/>
              </a:srgbClr>
            </a:outerShdw>
          </a:effectLst>
        </p:grpSpPr>
        <p:pic>
          <p:nvPicPr>
            <p:cNvPr id="12" name="Picture 11">
              <a:extLst>
                <a:ext uri="{FF2B5EF4-FFF2-40B4-BE49-F238E27FC236}">
                  <a16:creationId xmlns:a16="http://schemas.microsoft.com/office/drawing/2014/main" id="{FFC0C6C7-AE74-CF1C-9075-94339922084D}"/>
                </a:ext>
              </a:extLst>
            </p:cNvPr>
            <p:cNvPicPr>
              <a:picLocks noChangeAspect="1"/>
            </p:cNvPicPr>
            <p:nvPr/>
          </p:nvPicPr>
          <p:blipFill rotWithShape="1">
            <a:blip r:embed="rId4"/>
            <a:srcRect b="52439"/>
            <a:stretch/>
          </p:blipFill>
          <p:spPr>
            <a:xfrm>
              <a:off x="6746787" y="1155235"/>
              <a:ext cx="5275972" cy="777757"/>
            </a:xfrm>
            <a:prstGeom prst="rect">
              <a:avLst/>
            </a:prstGeom>
            <a:effectLst>
              <a:outerShdw blurRad="50800" dist="38100" dir="5400000" algn="t" rotWithShape="0">
                <a:prstClr val="black">
                  <a:alpha val="10000"/>
                </a:prstClr>
              </a:outerShdw>
            </a:effectLst>
          </p:spPr>
        </p:pic>
        <p:sp>
          <p:nvSpPr>
            <p:cNvPr id="14" name="TextBox 13">
              <a:extLst>
                <a:ext uri="{FF2B5EF4-FFF2-40B4-BE49-F238E27FC236}">
                  <a16:creationId xmlns:a16="http://schemas.microsoft.com/office/drawing/2014/main" id="{D560BA0B-B9DF-EC0B-B41E-88B59272A746}"/>
                </a:ext>
              </a:extLst>
            </p:cNvPr>
            <p:cNvSpPr txBox="1"/>
            <p:nvPr/>
          </p:nvSpPr>
          <p:spPr>
            <a:xfrm>
              <a:off x="6357817" y="1917207"/>
              <a:ext cx="6053913" cy="698717"/>
            </a:xfrm>
            <a:prstGeom prst="rect">
              <a:avLst/>
            </a:prstGeom>
            <a:noFill/>
          </p:spPr>
          <p:txBody>
            <a:bodyPr wrap="square" rtlCol="0">
              <a:spAutoFit/>
            </a:bodyPr>
            <a:lstStyle>
              <a:defPPr>
                <a:defRPr lang="en-US"/>
              </a:defPPr>
              <a:lvl1pPr algn="ctr">
                <a:lnSpc>
                  <a:spcPct val="150000"/>
                </a:lnSpc>
                <a:defRPr sz="1400">
                  <a:latin typeface="Arial" panose="020B0604020202020204" pitchFamily="34" charset="0"/>
                  <a:cs typeface="Arial" panose="020B0604020202020204" pitchFamily="34" charset="0"/>
                </a:defRPr>
              </a:lvl1pPr>
            </a:lstStyle>
            <a:p>
              <a:r>
                <a:rPr lang="vi-VN" b="1"/>
                <a:t>Minh hoạ phương pháp token hoá âm nhạc REMI</a:t>
              </a:r>
            </a:p>
            <a:p>
              <a:r>
                <a:rPr lang="vi-VN"/>
                <a:t>(Nền tảng cho phương pháp của MuseCoCo)</a:t>
              </a:r>
            </a:p>
          </p:txBody>
        </p:sp>
      </p:grpSp>
      <p:grpSp>
        <p:nvGrpSpPr>
          <p:cNvPr id="18" name="Group 17">
            <a:extLst>
              <a:ext uri="{FF2B5EF4-FFF2-40B4-BE49-F238E27FC236}">
                <a16:creationId xmlns:a16="http://schemas.microsoft.com/office/drawing/2014/main" id="{B09B9EDB-6776-EDCD-3121-1EF856FE703D}"/>
              </a:ext>
            </a:extLst>
          </p:cNvPr>
          <p:cNvGrpSpPr/>
          <p:nvPr/>
        </p:nvGrpSpPr>
        <p:grpSpPr>
          <a:xfrm>
            <a:off x="3712862" y="4176143"/>
            <a:ext cx="2254149" cy="2429506"/>
            <a:chOff x="3476334" y="4176143"/>
            <a:chExt cx="2254149" cy="2429506"/>
          </a:xfrm>
        </p:grpSpPr>
        <p:pic>
          <p:nvPicPr>
            <p:cNvPr id="19" name="Picture 18">
              <a:extLst>
                <a:ext uri="{FF2B5EF4-FFF2-40B4-BE49-F238E27FC236}">
                  <a16:creationId xmlns:a16="http://schemas.microsoft.com/office/drawing/2014/main" id="{D3635FEC-D390-E5B6-166C-7FF65179D0C3}"/>
                </a:ext>
              </a:extLst>
            </p:cNvPr>
            <p:cNvPicPr>
              <a:picLocks noChangeAspect="1"/>
            </p:cNvPicPr>
            <p:nvPr/>
          </p:nvPicPr>
          <p:blipFill>
            <a:blip r:embed="rId5"/>
            <a:stretch>
              <a:fillRect/>
            </a:stretch>
          </p:blipFill>
          <p:spPr>
            <a:xfrm>
              <a:off x="3604441" y="4176143"/>
              <a:ext cx="1997937" cy="2090698"/>
            </a:xfrm>
            <a:prstGeom prst="rect">
              <a:avLst/>
            </a:prstGeom>
            <a:effectLst>
              <a:outerShdw blurRad="50800" dist="38100" dir="5400000" algn="t" rotWithShape="0">
                <a:prstClr val="black">
                  <a:alpha val="10000"/>
                </a:prstClr>
              </a:outerShdw>
            </a:effectLst>
          </p:spPr>
        </p:pic>
        <p:sp>
          <p:nvSpPr>
            <p:cNvPr id="20" name="TextBox 19">
              <a:extLst>
                <a:ext uri="{FF2B5EF4-FFF2-40B4-BE49-F238E27FC236}">
                  <a16:creationId xmlns:a16="http://schemas.microsoft.com/office/drawing/2014/main" id="{174D9793-A6FE-41C4-B07C-0DE885955595}"/>
                </a:ext>
              </a:extLst>
            </p:cNvPr>
            <p:cNvSpPr txBox="1"/>
            <p:nvPr/>
          </p:nvSpPr>
          <p:spPr>
            <a:xfrm>
              <a:off x="3476334" y="6230097"/>
              <a:ext cx="2254149" cy="375552"/>
            </a:xfrm>
            <a:prstGeom prst="rect">
              <a:avLst/>
            </a:prstGeom>
            <a:noFill/>
          </p:spPr>
          <p:txBody>
            <a:bodyPr wrap="square" rtlCol="0">
              <a:spAutoFit/>
            </a:bodyPr>
            <a:lstStyle>
              <a:defPPr>
                <a:defRPr lang="en-US"/>
              </a:defPPr>
              <a:lvl1pPr algn="ctr">
                <a:lnSpc>
                  <a:spcPct val="150000"/>
                </a:lnSpc>
                <a:defRPr sz="1400">
                  <a:latin typeface="Arial" panose="020B0604020202020204" pitchFamily="34" charset="0"/>
                  <a:cs typeface="Arial" panose="020B0604020202020204" pitchFamily="34" charset="0"/>
                </a:defRPr>
              </a:lvl1pPr>
            </a:lstStyle>
            <a:p>
              <a:r>
                <a:rPr lang="vi-VN" b="1"/>
                <a:t>Minh hoạ một command</a:t>
              </a:r>
            </a:p>
          </p:txBody>
        </p:sp>
      </p:grpSp>
      <p:pic>
        <p:nvPicPr>
          <p:cNvPr id="21" name="Picture 20">
            <a:extLst>
              <a:ext uri="{FF2B5EF4-FFF2-40B4-BE49-F238E27FC236}">
                <a16:creationId xmlns:a16="http://schemas.microsoft.com/office/drawing/2014/main" id="{9A722F7B-769D-BCE0-93DF-6E20BFEEB45B}"/>
              </a:ext>
            </a:extLst>
          </p:cNvPr>
          <p:cNvPicPr>
            <a:picLocks noChangeAspect="1"/>
          </p:cNvPicPr>
          <p:nvPr/>
        </p:nvPicPr>
        <p:blipFill>
          <a:blip r:embed="rId6"/>
          <a:stretch>
            <a:fillRect/>
          </a:stretch>
        </p:blipFill>
        <p:spPr>
          <a:xfrm>
            <a:off x="842805" y="4050986"/>
            <a:ext cx="2616345" cy="2493703"/>
          </a:xfrm>
          <a:prstGeom prst="rect">
            <a:avLst/>
          </a:prstGeom>
          <a:effectLst>
            <a:outerShdw blurRad="50800" dist="38100" dir="5400000" algn="t" rotWithShape="0">
              <a:prstClr val="black">
                <a:alpha val="10000"/>
              </a:prstClr>
            </a:outerShdw>
          </a:effectLst>
        </p:spPr>
      </p:pic>
      <p:sp>
        <p:nvSpPr>
          <p:cNvPr id="22" name="TextBox 21">
            <a:extLst>
              <a:ext uri="{FF2B5EF4-FFF2-40B4-BE49-F238E27FC236}">
                <a16:creationId xmlns:a16="http://schemas.microsoft.com/office/drawing/2014/main" id="{06951A2B-351B-5C30-5E27-9DB0B15A948C}"/>
              </a:ext>
            </a:extLst>
          </p:cNvPr>
          <p:cNvSpPr txBox="1"/>
          <p:nvPr/>
        </p:nvSpPr>
        <p:spPr>
          <a:xfrm>
            <a:off x="6500077" y="1666526"/>
            <a:ext cx="4690437" cy="3001334"/>
          </a:xfrm>
          <a:prstGeom prst="rect">
            <a:avLst/>
          </a:prstGeom>
          <a:noFill/>
        </p:spPr>
        <p:txBody>
          <a:bodyPr wrap="square" rtlCol="0">
            <a:spAutoFit/>
          </a:bodyPr>
          <a:lstStyle/>
          <a:p>
            <a:pPr marL="342900" indent="-342900" algn="just">
              <a:lnSpc>
                <a:spcPct val="150000"/>
              </a:lnSpc>
              <a:buFont typeface="Wingdings" pitchFamily="2" charset="2"/>
              <a:buChar char="Ø"/>
            </a:pPr>
            <a:r>
              <a:rPr kumimoji="0" lang="vi-VN" sz="160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Định dạng dữ liệu cho mô hình</a:t>
            </a:r>
            <a:r>
              <a:rPr kumimoji="0" lang="vi-VN" sz="16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text2midi:</a:t>
            </a:r>
            <a:endParaRPr kumimoji="0" lang="vi-V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800100" lvl="1" indent="-342900" algn="just">
              <a:lnSpc>
                <a:spcPct val="150000"/>
              </a:lnSpc>
              <a:buFont typeface="Wingdings" pitchFamily="2" charset="2"/>
              <a:buChar char="q"/>
            </a:pPr>
            <a:r>
              <a:rPr lang="vi-VN" sz="1600">
                <a:latin typeface="Arial" panose="020B0604020202020204" pitchFamily="34" charset="0"/>
                <a:cs typeface="Arial" panose="020B0604020202020204" pitchFamily="34" charset="0"/>
              </a:rPr>
              <a:t>Các cặp </a:t>
            </a:r>
            <a:r>
              <a:rPr lang="vi-VN" sz="1600" b="1">
                <a:latin typeface="Arial" panose="020B0604020202020204" pitchFamily="34" charset="0"/>
                <a:cs typeface="Arial" panose="020B0604020202020204" pitchFamily="34" charset="0"/>
              </a:rPr>
              <a:t>“command – music” </a:t>
            </a:r>
            <a:r>
              <a:rPr lang="vi-VN" sz="1600">
                <a:latin typeface="Arial" panose="020B0604020202020204" pitchFamily="34" charset="0"/>
                <a:cs typeface="Arial" panose="020B0604020202020204" pitchFamily="34" charset="0"/>
              </a:rPr>
              <a:t>(dữ liệu dạng MuseCoCo)</a:t>
            </a:r>
          </a:p>
          <a:p>
            <a:pPr marL="1257300" lvl="2" indent="-342900" algn="just">
              <a:lnSpc>
                <a:spcPct val="150000"/>
              </a:lnSpc>
              <a:buFont typeface="Wingdings" pitchFamily="2" charset="2"/>
              <a:buChar char="§"/>
            </a:pPr>
            <a:r>
              <a:rPr lang="vi-VN" sz="1600" b="1">
                <a:latin typeface="Arial" panose="020B0604020202020204" pitchFamily="34" charset="0"/>
                <a:cs typeface="Arial" panose="020B0604020202020204" pitchFamily="34" charset="0"/>
              </a:rPr>
              <a:t>Command:</a:t>
            </a:r>
            <a:r>
              <a:rPr lang="vi-VN" sz="1600">
                <a:latin typeface="Arial" panose="020B0604020202020204" pitchFamily="34" charset="0"/>
                <a:cs typeface="Arial" panose="020B0604020202020204" pitchFamily="34" charset="0"/>
              </a:rPr>
              <a:t> </a:t>
            </a:r>
            <a:r>
              <a:rPr lang="vi-VN" sz="1600">
                <a:latin typeface="Arial"/>
                <a:cs typeface="Arial"/>
              </a:rPr>
              <a:t>Metadata của đoạn nhạc (tempo, nhịp, nhạc cụ, v.v).</a:t>
            </a:r>
          </a:p>
          <a:p>
            <a:pPr marL="1257300" lvl="2" indent="-342900" algn="just">
              <a:lnSpc>
                <a:spcPct val="150000"/>
              </a:lnSpc>
              <a:buFont typeface="Wingdings" pitchFamily="2" charset="2"/>
              <a:buChar char="§"/>
            </a:pPr>
            <a:r>
              <a:rPr lang="vi-VN" sz="1600" b="1">
                <a:latin typeface="Arial"/>
                <a:cs typeface="Arial"/>
              </a:rPr>
              <a:t>Music:</a:t>
            </a:r>
            <a:r>
              <a:rPr lang="vi-VN" sz="1600">
                <a:latin typeface="Arial"/>
                <a:cs typeface="Arial"/>
              </a:rPr>
              <a:t> Đoạn nhạc được token hoá.</a:t>
            </a:r>
            <a:endParaRPr lang="vi-VN" sz="1600" b="1">
              <a:latin typeface="Arial" panose="020B0604020202020204" pitchFamily="34" charset="0"/>
              <a:cs typeface="Arial" panose="020B0604020202020204" pitchFamily="34" charset="0"/>
            </a:endParaRPr>
          </a:p>
          <a:p>
            <a:pPr marL="800100" lvl="1" indent="-342900" algn="just">
              <a:lnSpc>
                <a:spcPct val="150000"/>
              </a:lnSpc>
              <a:buFont typeface="Wingdings" pitchFamily="2" charset="2"/>
              <a:buChar char="q"/>
            </a:pPr>
            <a:r>
              <a:rPr lang="vi-VN" sz="1600" b="1">
                <a:latin typeface="Arial" panose="020B0604020202020204" pitchFamily="34" charset="0"/>
                <a:cs typeface="Arial" panose="020B0604020202020204" pitchFamily="34" charset="0"/>
              </a:rPr>
              <a:t>Ví dụ: </a:t>
            </a:r>
            <a:r>
              <a:rPr lang="vi-VN" sz="1600">
                <a:latin typeface="Arial" panose="020B0604020202020204" pitchFamily="34" charset="0"/>
                <a:cs typeface="Arial" panose="020B0604020202020204" pitchFamily="34" charset="0"/>
              </a:rPr>
              <a:t>Xem các hình bên dưới.</a:t>
            </a:r>
          </a:p>
          <a:p>
            <a:pPr lvl="2" algn="just">
              <a:lnSpc>
                <a:spcPct val="150000"/>
              </a:lnSpc>
            </a:pPr>
            <a:r>
              <a:rPr kumimoji="0" lang="vi-VN" sz="16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endParaRPr lang="vi-VN" sz="16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0156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2916E48-1754-8F38-833D-FEAFF4A1FAB7}"/>
              </a:ext>
            </a:extLst>
          </p:cNvPr>
          <p:cNvSpPr txBox="1"/>
          <p:nvPr/>
        </p:nvSpPr>
        <p:spPr>
          <a:xfrm>
            <a:off x="925931" y="678055"/>
            <a:ext cx="5305940" cy="646331"/>
          </a:xfrm>
          <a:prstGeom prst="rect">
            <a:avLst/>
          </a:prstGeom>
          <a:noFill/>
        </p:spPr>
        <p:txBody>
          <a:bodyPr wrap="none" lIns="0" rIns="0" rtlCol="0">
            <a:spAutoFit/>
          </a:bodyPr>
          <a:lstStyle/>
          <a:p>
            <a:r>
              <a:rPr lang="en-VN" sz="3600" b="1">
                <a:solidFill>
                  <a:srgbClr val="333399"/>
                </a:solidFill>
                <a:latin typeface="Arial" panose="020B0604020202020204" pitchFamily="34" charset="0"/>
                <a:cs typeface="Arial" panose="020B0604020202020204" pitchFamily="34" charset="0"/>
              </a:rPr>
              <a:t>3. Phương pháp đề xuất</a:t>
            </a:r>
          </a:p>
        </p:txBody>
      </p:sp>
      <p:sp>
        <p:nvSpPr>
          <p:cNvPr id="3" name="TextBox 2">
            <a:extLst>
              <a:ext uri="{FF2B5EF4-FFF2-40B4-BE49-F238E27FC236}">
                <a16:creationId xmlns:a16="http://schemas.microsoft.com/office/drawing/2014/main" id="{F3B7B9A9-0313-B45D-6965-0782B299A529}"/>
              </a:ext>
            </a:extLst>
          </p:cNvPr>
          <p:cNvSpPr txBox="1"/>
          <p:nvPr/>
        </p:nvSpPr>
        <p:spPr>
          <a:xfrm>
            <a:off x="842805" y="1327972"/>
            <a:ext cx="2473050" cy="338554"/>
          </a:xfrm>
          <a:prstGeom prst="rect">
            <a:avLst/>
          </a:prstGeom>
          <a:noFill/>
        </p:spPr>
        <p:txBody>
          <a:bodyPr wrap="square" rtlCol="0">
            <a:spAutoFit/>
          </a:bodyPr>
          <a:lstStyle/>
          <a:p>
            <a:r>
              <a:rPr lang="en-US" sz="1600" b="1" i="0" u="none" strike="noStrike">
                <a:solidFill>
                  <a:srgbClr val="000000"/>
                </a:solidFill>
                <a:effectLst/>
                <a:latin typeface="Arial" panose="020B0604020202020204" pitchFamily="34" charset="0"/>
                <a:cs typeface="Arial" panose="020B0604020202020204" pitchFamily="34" charset="0"/>
              </a:rPr>
              <a:t>3.3. </a:t>
            </a:r>
            <a:r>
              <a:rPr lang="en-US" sz="1600" b="1" i="0" u="none" strike="noStrike" err="1">
                <a:solidFill>
                  <a:srgbClr val="000000"/>
                </a:solidFill>
                <a:effectLst/>
                <a:latin typeface="Arial" panose="020B0604020202020204" pitchFamily="34" charset="0"/>
                <a:cs typeface="Arial" panose="020B0604020202020204" pitchFamily="34" charset="0"/>
              </a:rPr>
              <a:t>Chuẩn</a:t>
            </a:r>
            <a:r>
              <a:rPr lang="en-US" sz="1600" b="1" i="0" u="none" strike="noStrike">
                <a:solidFill>
                  <a:srgbClr val="000000"/>
                </a:solidFill>
                <a:effectLst/>
                <a:latin typeface="Arial" panose="020B0604020202020204" pitchFamily="34" charset="0"/>
                <a:cs typeface="Arial" panose="020B0604020202020204" pitchFamily="34" charset="0"/>
              </a:rPr>
              <a:t> </a:t>
            </a:r>
            <a:r>
              <a:rPr lang="en-US" sz="1600" b="1" i="0" u="none" strike="noStrike" err="1">
                <a:solidFill>
                  <a:srgbClr val="000000"/>
                </a:solidFill>
                <a:effectLst/>
                <a:latin typeface="Arial" panose="020B0604020202020204" pitchFamily="34" charset="0"/>
                <a:cs typeface="Arial" panose="020B0604020202020204" pitchFamily="34" charset="0"/>
              </a:rPr>
              <a:t>bị</a:t>
            </a:r>
            <a:r>
              <a:rPr lang="en-US" sz="1600" b="1" i="0" u="none" strike="noStrike">
                <a:solidFill>
                  <a:srgbClr val="000000"/>
                </a:solidFill>
                <a:effectLst/>
                <a:latin typeface="Arial" panose="020B0604020202020204" pitchFamily="34" charset="0"/>
                <a:cs typeface="Arial" panose="020B0604020202020204" pitchFamily="34" charset="0"/>
              </a:rPr>
              <a:t> </a:t>
            </a:r>
            <a:r>
              <a:rPr lang="en-US" sz="1600" b="1" i="0" u="none" strike="noStrike" err="1">
                <a:solidFill>
                  <a:srgbClr val="000000"/>
                </a:solidFill>
                <a:effectLst/>
                <a:latin typeface="Arial" panose="020B0604020202020204" pitchFamily="34" charset="0"/>
                <a:cs typeface="Arial" panose="020B0604020202020204" pitchFamily="34" charset="0"/>
              </a:rPr>
              <a:t>dữ</a:t>
            </a:r>
            <a:r>
              <a:rPr lang="en-US" sz="1600" b="1" i="0" u="none" strike="noStrike">
                <a:solidFill>
                  <a:srgbClr val="000000"/>
                </a:solidFill>
                <a:effectLst/>
                <a:latin typeface="Arial" panose="020B0604020202020204" pitchFamily="34" charset="0"/>
                <a:cs typeface="Arial" panose="020B0604020202020204" pitchFamily="34" charset="0"/>
              </a:rPr>
              <a:t> </a:t>
            </a:r>
            <a:r>
              <a:rPr lang="en-US" sz="1600" b="1" i="0" u="none" strike="noStrike" err="1">
                <a:solidFill>
                  <a:srgbClr val="000000"/>
                </a:solidFill>
                <a:effectLst/>
                <a:latin typeface="Arial" panose="020B0604020202020204" pitchFamily="34" charset="0"/>
                <a:cs typeface="Arial" panose="020B0604020202020204" pitchFamily="34" charset="0"/>
              </a:rPr>
              <a:t>liệu</a:t>
            </a:r>
            <a:endParaRPr lang="en-US" sz="1600" b="1" i="0" u="none" strike="noStrike">
              <a:solidFill>
                <a:srgbClr val="000000"/>
              </a:solidFill>
              <a:effectLst/>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EC1D5F13-68EF-30DF-C4E3-B5924BCD634C}"/>
              </a:ext>
            </a:extLst>
          </p:cNvPr>
          <p:cNvSpPr txBox="1"/>
          <p:nvPr/>
        </p:nvSpPr>
        <p:spPr>
          <a:xfrm>
            <a:off x="842805" y="1666526"/>
            <a:ext cx="4723108" cy="3370666"/>
          </a:xfrm>
          <a:prstGeom prst="rect">
            <a:avLst/>
          </a:prstGeom>
          <a:noFill/>
        </p:spPr>
        <p:txBody>
          <a:bodyPr wrap="square" rtlCol="0">
            <a:spAutoFit/>
          </a:bodyPr>
          <a:lstStyle/>
          <a:p>
            <a:pPr marL="342900" lvl="0" indent="-342900" algn="just">
              <a:lnSpc>
                <a:spcPct val="150000"/>
              </a:lnSpc>
              <a:buFont typeface="Wingdings" pitchFamily="2" charset="2"/>
              <a:buChar char="Ø"/>
            </a:pPr>
            <a:r>
              <a:rPr lang="vi-VN" sz="1600" dirty="0">
                <a:effectLst/>
                <a:latin typeface="Arial" panose="020B0604020202020204" pitchFamily="34" charset="0"/>
                <a:ea typeface="Times New Roman" panose="02020603050405020304" pitchFamily="18" charset="0"/>
                <a:cs typeface="Arial" panose="020B0604020202020204" pitchFamily="34" charset="0"/>
              </a:rPr>
              <a:t>Dữ liệu cho mô hình </a:t>
            </a:r>
            <a:r>
              <a:rPr lang="vi-VN" sz="1600" b="1" dirty="0">
                <a:effectLst/>
                <a:latin typeface="Arial" panose="020B0604020202020204" pitchFamily="34" charset="0"/>
                <a:ea typeface="Times New Roman" panose="02020603050405020304" pitchFamily="18" charset="0"/>
                <a:cs typeface="Arial" panose="020B0604020202020204" pitchFamily="34" charset="0"/>
              </a:rPr>
              <a:t>text2att</a:t>
            </a:r>
            <a:r>
              <a:rPr lang="vi-VN" sz="1600" dirty="0">
                <a:effectLst/>
                <a:latin typeface="Arial" panose="020B0604020202020204" pitchFamily="34" charset="0"/>
                <a:ea typeface="Times New Roman" panose="02020603050405020304" pitchFamily="18" charset="0"/>
                <a:cs typeface="Arial" panose="020B0604020202020204" pitchFamily="34" charset="0"/>
              </a:rPr>
              <a:t>:</a:t>
            </a:r>
          </a:p>
          <a:p>
            <a:pPr marL="800100" lvl="1" indent="-342900" algn="just">
              <a:lnSpc>
                <a:spcPct val="150000"/>
              </a:lnSpc>
              <a:buFont typeface="Wingdings" pitchFamily="2" charset="2"/>
              <a:buChar char="q"/>
            </a:pPr>
            <a:r>
              <a:rPr kumimoji="0" lang="vi-VN"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Nguồn dữ liệu:</a:t>
            </a:r>
            <a:r>
              <a:rPr kumimoji="0" lang="vi-V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Khoảng 4,800 template mô tả âm nhạc tiếng Anh từ MuseCoCo; Tạo thêm bằng </a:t>
            </a:r>
            <a:r>
              <a:rPr kumimoji="0" lang="vi-VN"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prompt engineering</a:t>
            </a:r>
            <a:r>
              <a:rPr kumimoji="0" lang="vi-V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với ChatGPT.</a:t>
            </a:r>
            <a:endParaRPr lang="vi-VN" sz="1600" b="1" dirty="0">
              <a:latin typeface="Arial" panose="020B0604020202020204" pitchFamily="34" charset="0"/>
              <a:cs typeface="Arial" panose="020B0604020202020204" pitchFamily="34" charset="0"/>
            </a:endParaRPr>
          </a:p>
          <a:p>
            <a:pPr marL="800100" lvl="1" indent="-342900" algn="just">
              <a:lnSpc>
                <a:spcPct val="150000"/>
              </a:lnSpc>
              <a:buFont typeface="Wingdings" pitchFamily="2" charset="2"/>
              <a:buChar char="q"/>
            </a:pPr>
            <a:r>
              <a:rPr lang="vi-VN" sz="1600" b="1" dirty="0">
                <a:latin typeface="Arial" panose="020B0604020202020204" pitchFamily="34" charset="0"/>
                <a:cs typeface="Arial" panose="020B0604020202020204" pitchFamily="34" charset="0"/>
              </a:rPr>
              <a:t>Vấn đề:</a:t>
            </a:r>
            <a:r>
              <a:rPr lang="vi-VN" sz="1600" dirty="0">
                <a:latin typeface="Arial" panose="020B0604020202020204" pitchFamily="34" charset="0"/>
                <a:cs typeface="Arial" panose="020B0604020202020204" pitchFamily="34" charset="0"/>
              </a:rPr>
              <a:t> Dịch thuật số lượng lớn (để có thêm dữ liệu tiếng Việt); Dịch thuật ngoài ý muốn.</a:t>
            </a:r>
          </a:p>
          <a:p>
            <a:pPr lvl="2" algn="just">
              <a:lnSpc>
                <a:spcPct val="150000"/>
              </a:lnSpc>
            </a:pPr>
            <a:r>
              <a:rPr kumimoji="0" lang="vi-VN"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endParaRPr lang="vi-VN" sz="1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93E9E50E-6679-54B5-8237-D69476B69ADD}"/>
              </a:ext>
            </a:extLst>
          </p:cNvPr>
          <p:cNvPicPr>
            <a:picLocks noChangeAspect="1"/>
          </p:cNvPicPr>
          <p:nvPr/>
        </p:nvPicPr>
        <p:blipFill rotWithShape="1">
          <a:blip r:embed="rId3"/>
          <a:srcRect l="37093" t="43105" r="17496" b="32047"/>
          <a:stretch/>
        </p:blipFill>
        <p:spPr>
          <a:xfrm>
            <a:off x="10878723" y="6472052"/>
            <a:ext cx="1139136" cy="267194"/>
          </a:xfrm>
          <a:prstGeom prst="rect">
            <a:avLst/>
          </a:prstGeom>
        </p:spPr>
      </p:pic>
      <p:sp>
        <p:nvSpPr>
          <p:cNvPr id="7" name="TextBox 6">
            <a:extLst>
              <a:ext uri="{FF2B5EF4-FFF2-40B4-BE49-F238E27FC236}">
                <a16:creationId xmlns:a16="http://schemas.microsoft.com/office/drawing/2014/main" id="{58846969-84F6-487C-4866-F0F0A5FAB15F}"/>
              </a:ext>
            </a:extLst>
          </p:cNvPr>
          <p:cNvSpPr txBox="1"/>
          <p:nvPr/>
        </p:nvSpPr>
        <p:spPr>
          <a:xfrm>
            <a:off x="6428022" y="5746655"/>
            <a:ext cx="5392574" cy="416011"/>
          </a:xfrm>
          <a:prstGeom prst="rect">
            <a:avLst/>
          </a:prstGeom>
          <a:noFill/>
        </p:spPr>
        <p:txBody>
          <a:bodyPr wrap="square" rtlCol="0">
            <a:spAutoFit/>
          </a:bodyPr>
          <a:lstStyle/>
          <a:p>
            <a:pPr algn="ctr">
              <a:lnSpc>
                <a:spcPct val="150000"/>
              </a:lnSpc>
            </a:pPr>
            <a:r>
              <a:rPr lang="vi-VN" sz="1600" b="1">
                <a:latin typeface="Arial" panose="020B0604020202020204" pitchFamily="34" charset="0"/>
                <a:cs typeface="Arial" panose="020B0604020202020204" pitchFamily="34" charset="0"/>
              </a:rPr>
              <a:t>Quy trình dịch thuật</a:t>
            </a:r>
          </a:p>
        </p:txBody>
      </p:sp>
      <p:pic>
        <p:nvPicPr>
          <p:cNvPr id="13" name="Picture 12">
            <a:extLst>
              <a:ext uri="{FF2B5EF4-FFF2-40B4-BE49-F238E27FC236}">
                <a16:creationId xmlns:a16="http://schemas.microsoft.com/office/drawing/2014/main" id="{FC6D2D0A-0C1C-B6E4-426F-FD9A6BA91E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0760" y="1497249"/>
            <a:ext cx="5787099" cy="4249406"/>
          </a:xfrm>
          <a:prstGeom prst="rect">
            <a:avLst/>
          </a:prstGeom>
          <a:effectLst>
            <a:outerShdw blurRad="50800" dist="38100" dir="8100000" algn="tr" rotWithShape="0">
              <a:prstClr val="black">
                <a:alpha val="10000"/>
              </a:prstClr>
            </a:outerShdw>
          </a:effectLst>
        </p:spPr>
      </p:pic>
      <p:sp>
        <p:nvSpPr>
          <p:cNvPr id="10" name="Slide Number Placeholder 9">
            <a:extLst>
              <a:ext uri="{FF2B5EF4-FFF2-40B4-BE49-F238E27FC236}">
                <a16:creationId xmlns:a16="http://schemas.microsoft.com/office/drawing/2014/main" id="{54713687-411A-6219-A336-02D2FE9C58B7}"/>
              </a:ext>
            </a:extLst>
          </p:cNvPr>
          <p:cNvSpPr>
            <a:spLocks noGrp="1"/>
          </p:cNvSpPr>
          <p:nvPr>
            <p:ph type="sldNum" sz="quarter" idx="12"/>
          </p:nvPr>
        </p:nvSpPr>
        <p:spPr/>
        <p:txBody>
          <a:bodyPr/>
          <a:lstStyle/>
          <a:p>
            <a:fld id="{330EA680-D336-4FF7-8B7A-9848BB0A1C32}" type="slidenum">
              <a:rPr lang="en-US" smtClean="0"/>
              <a:t>11</a:t>
            </a:fld>
            <a:endParaRPr lang="en-US"/>
          </a:p>
        </p:txBody>
      </p:sp>
    </p:spTree>
    <p:extLst>
      <p:ext uri="{BB962C8B-B14F-4D97-AF65-F5344CB8AC3E}">
        <p14:creationId xmlns:p14="http://schemas.microsoft.com/office/powerpoint/2010/main" val="3713013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2916E48-1754-8F38-833D-FEAFF4A1FAB7}"/>
              </a:ext>
            </a:extLst>
          </p:cNvPr>
          <p:cNvSpPr txBox="1"/>
          <p:nvPr/>
        </p:nvSpPr>
        <p:spPr>
          <a:xfrm>
            <a:off x="925931" y="678055"/>
            <a:ext cx="5305940" cy="646331"/>
          </a:xfrm>
          <a:prstGeom prst="rect">
            <a:avLst/>
          </a:prstGeom>
          <a:noFill/>
        </p:spPr>
        <p:txBody>
          <a:bodyPr wrap="none" lIns="0" rIns="0" rtlCol="0">
            <a:spAutoFit/>
          </a:bodyPr>
          <a:lstStyle/>
          <a:p>
            <a:r>
              <a:rPr lang="en-VN" sz="3600" b="1">
                <a:solidFill>
                  <a:srgbClr val="333399"/>
                </a:solidFill>
                <a:latin typeface="Arial" panose="020B0604020202020204" pitchFamily="34" charset="0"/>
                <a:cs typeface="Arial" panose="020B0604020202020204" pitchFamily="34" charset="0"/>
              </a:rPr>
              <a:t>3. Phương pháp đề xuất</a:t>
            </a:r>
          </a:p>
        </p:txBody>
      </p:sp>
      <p:pic>
        <p:nvPicPr>
          <p:cNvPr id="2" name="Picture 1">
            <a:extLst>
              <a:ext uri="{FF2B5EF4-FFF2-40B4-BE49-F238E27FC236}">
                <a16:creationId xmlns:a16="http://schemas.microsoft.com/office/drawing/2014/main" id="{52604153-27A0-7ED0-AB96-19C7BC85BA6D}"/>
              </a:ext>
            </a:extLst>
          </p:cNvPr>
          <p:cNvPicPr>
            <a:picLocks noChangeAspect="1"/>
          </p:cNvPicPr>
          <p:nvPr/>
        </p:nvPicPr>
        <p:blipFill rotWithShape="1">
          <a:blip r:embed="rId3"/>
          <a:srcRect l="37093" t="43105" r="17496" b="32047"/>
          <a:stretch/>
        </p:blipFill>
        <p:spPr>
          <a:xfrm>
            <a:off x="10878723" y="6472052"/>
            <a:ext cx="1139136" cy="267194"/>
          </a:xfrm>
          <a:prstGeom prst="rect">
            <a:avLst/>
          </a:prstGeom>
        </p:spPr>
      </p:pic>
      <p:sp>
        <p:nvSpPr>
          <p:cNvPr id="6" name="TextBox 5">
            <a:extLst>
              <a:ext uri="{FF2B5EF4-FFF2-40B4-BE49-F238E27FC236}">
                <a16:creationId xmlns:a16="http://schemas.microsoft.com/office/drawing/2014/main" id="{BACE598A-1154-D668-37C0-3E5273A5DBF7}"/>
              </a:ext>
            </a:extLst>
          </p:cNvPr>
          <p:cNvSpPr txBox="1"/>
          <p:nvPr/>
        </p:nvSpPr>
        <p:spPr>
          <a:xfrm>
            <a:off x="842805" y="1666526"/>
            <a:ext cx="4611322" cy="3739998"/>
          </a:xfrm>
          <a:prstGeom prst="rect">
            <a:avLst/>
          </a:prstGeom>
          <a:noFill/>
        </p:spPr>
        <p:txBody>
          <a:bodyPr wrap="square" rtlCol="0">
            <a:spAutoFit/>
          </a:bodyPr>
          <a:lstStyle/>
          <a:p>
            <a:pPr marL="342900" lvl="0" indent="-342900" algn="just">
              <a:lnSpc>
                <a:spcPct val="150000"/>
              </a:lnSpc>
              <a:buFont typeface="Wingdings" pitchFamily="2" charset="2"/>
              <a:buChar char="Ø"/>
            </a:pPr>
            <a:r>
              <a:rPr lang="vi-VN" sz="1600" dirty="0">
                <a:effectLst/>
                <a:latin typeface="Arial" panose="020B0604020202020204" pitchFamily="34" charset="0"/>
                <a:ea typeface="Times New Roman" panose="02020603050405020304" pitchFamily="18" charset="0"/>
                <a:cs typeface="Arial" panose="020B0604020202020204" pitchFamily="34" charset="0"/>
              </a:rPr>
              <a:t>Dữ liệu cho mô hình </a:t>
            </a:r>
            <a:r>
              <a:rPr lang="vi-VN" sz="1600" b="1" dirty="0">
                <a:effectLst/>
                <a:latin typeface="Arial" panose="020B0604020202020204" pitchFamily="34" charset="0"/>
                <a:ea typeface="Times New Roman" panose="02020603050405020304" pitchFamily="18" charset="0"/>
                <a:cs typeface="Arial" panose="020B0604020202020204" pitchFamily="34" charset="0"/>
              </a:rPr>
              <a:t>text2att</a:t>
            </a:r>
            <a:r>
              <a:rPr lang="vi-VN" sz="1600" dirty="0">
                <a:effectLst/>
                <a:latin typeface="Arial" panose="020B0604020202020204" pitchFamily="34" charset="0"/>
                <a:ea typeface="Times New Roman" panose="02020603050405020304" pitchFamily="18" charset="0"/>
                <a:cs typeface="Arial" panose="020B0604020202020204" pitchFamily="34" charset="0"/>
              </a:rPr>
              <a:t>:</a:t>
            </a:r>
          </a:p>
          <a:p>
            <a:pPr marL="800100" lvl="1" indent="-342900" algn="just">
              <a:lnSpc>
                <a:spcPct val="150000"/>
              </a:lnSpc>
              <a:buFont typeface="Wingdings" pitchFamily="2" charset="2"/>
              <a:buChar char="q"/>
            </a:pPr>
            <a:r>
              <a:rPr lang="vi-VN" sz="1600" b="1" dirty="0">
                <a:latin typeface="Arial" panose="020B0604020202020204" pitchFamily="34" charset="0"/>
                <a:ea typeface="Times New Roman" panose="02020603050405020304" pitchFamily="18" charset="0"/>
                <a:cs typeface="Arial" panose="020B0604020202020204" pitchFamily="34" charset="0"/>
              </a:rPr>
              <a:t>Kết quả chuẩn bị:</a:t>
            </a:r>
            <a:endParaRPr lang="vi-VN" sz="1600" dirty="0">
              <a:latin typeface="Arial" panose="020B0604020202020204" pitchFamily="34" charset="0"/>
              <a:ea typeface="Times New Roman" panose="02020603050405020304" pitchFamily="18" charset="0"/>
              <a:cs typeface="Arial" panose="020B0604020202020204" pitchFamily="34" charset="0"/>
            </a:endParaRPr>
          </a:p>
          <a:p>
            <a:pPr marL="1257300" lvl="2" indent="-342900" algn="just">
              <a:lnSpc>
                <a:spcPct val="150000"/>
              </a:lnSpc>
              <a:buFont typeface="Wingdings" pitchFamily="2" charset="2"/>
              <a:buChar char="§"/>
            </a:pPr>
            <a:r>
              <a:rPr lang="vi-VN" sz="1600" dirty="0">
                <a:effectLst/>
                <a:latin typeface="Arial" panose="020B0604020202020204" pitchFamily="34" charset="0"/>
                <a:ea typeface="Times New Roman" panose="02020603050405020304" pitchFamily="18" charset="0"/>
                <a:cs typeface="Arial" panose="020B0604020202020204" pitchFamily="34" charset="0"/>
              </a:rPr>
              <a:t>Các câu template mô tả âm nhạc</a:t>
            </a:r>
          </a:p>
          <a:p>
            <a:pPr marL="1257300" lvl="2" indent="-342900" algn="just">
              <a:lnSpc>
                <a:spcPct val="150000"/>
              </a:lnSpc>
              <a:buFont typeface="Wingdings" pitchFamily="2" charset="2"/>
              <a:buChar char="§"/>
            </a:pPr>
            <a:r>
              <a:rPr lang="vi-VN" sz="1600" dirty="0">
                <a:effectLst/>
                <a:latin typeface="Arial" panose="020B0604020202020204" pitchFamily="34" charset="0"/>
                <a:ea typeface="Times New Roman" panose="02020603050405020304" pitchFamily="18" charset="0"/>
                <a:cs typeface="Arial" panose="020B0604020202020204" pitchFamily="34" charset="0"/>
              </a:rPr>
              <a:t>Số mẫu dữ liệu tiếng Anh: 14,900 (trong đó </a:t>
            </a:r>
            <a:r>
              <a:rPr kumimoji="0" lang="vi-V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khoảng 4,800 mẫu từ MuseCoCo)</a:t>
            </a:r>
            <a:endParaRPr lang="vi-VN" sz="1600" dirty="0">
              <a:effectLst/>
              <a:latin typeface="Arial" panose="020B0604020202020204" pitchFamily="34" charset="0"/>
              <a:ea typeface="Times New Roman" panose="02020603050405020304" pitchFamily="18" charset="0"/>
              <a:cs typeface="Arial" panose="020B0604020202020204" pitchFamily="34" charset="0"/>
            </a:endParaRPr>
          </a:p>
          <a:p>
            <a:pPr marL="1257300" lvl="2" indent="-342900" algn="just">
              <a:lnSpc>
                <a:spcPct val="150000"/>
              </a:lnSpc>
              <a:buFont typeface="Wingdings" pitchFamily="2" charset="2"/>
              <a:buChar char="§"/>
            </a:pPr>
            <a:r>
              <a:rPr lang="vi-VN" sz="1600" dirty="0">
                <a:effectLst/>
                <a:latin typeface="Arial" panose="020B0604020202020204" pitchFamily="34" charset="0"/>
                <a:ea typeface="Times New Roman" panose="02020603050405020304" pitchFamily="18" charset="0"/>
                <a:cs typeface="Arial" panose="020B0604020202020204" pitchFamily="34" charset="0"/>
              </a:rPr>
              <a:t>Số mẫu dữ liệu tiếng Việt: 14,900</a:t>
            </a:r>
          </a:p>
          <a:p>
            <a:pPr marL="800100" lvl="1" indent="-342900" algn="just">
              <a:lnSpc>
                <a:spcPct val="150000"/>
              </a:lnSpc>
              <a:buFont typeface="Wingdings" pitchFamily="2" charset="2"/>
              <a:buChar char="q"/>
            </a:pPr>
            <a:endParaRPr lang="vi-VN" sz="1600" dirty="0">
              <a:effectLst/>
              <a:latin typeface="Arial" panose="020B0604020202020204" pitchFamily="34" charset="0"/>
              <a:ea typeface="Times New Roman" panose="02020603050405020304" pitchFamily="18" charset="0"/>
              <a:cs typeface="Arial" panose="020B0604020202020204" pitchFamily="34" charset="0"/>
            </a:endParaRPr>
          </a:p>
          <a:p>
            <a:pPr marL="342900" lvl="0" indent="-342900" algn="just">
              <a:lnSpc>
                <a:spcPct val="150000"/>
              </a:lnSpc>
              <a:buFont typeface="Wingdings" pitchFamily="2" charset="2"/>
              <a:buChar char="Ø"/>
            </a:pPr>
            <a:endParaRPr lang="vi-VN" sz="1600" dirty="0">
              <a:effectLst/>
              <a:latin typeface="Arial" panose="020B0604020202020204" pitchFamily="34" charset="0"/>
              <a:ea typeface="Times New Roman" panose="02020603050405020304" pitchFamily="18" charset="0"/>
              <a:cs typeface="Arial" panose="020B0604020202020204" pitchFamily="34" charset="0"/>
            </a:endParaRPr>
          </a:p>
          <a:p>
            <a:pPr marL="800100" lvl="1" indent="-342900" algn="just">
              <a:lnSpc>
                <a:spcPct val="150000"/>
              </a:lnSpc>
              <a:buFont typeface="Wingdings" pitchFamily="2" charset="2"/>
              <a:buChar char="q"/>
            </a:pPr>
            <a:endParaRPr lang="vi-VN" sz="160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7" name="TextBox 6">
            <a:extLst>
              <a:ext uri="{FF2B5EF4-FFF2-40B4-BE49-F238E27FC236}">
                <a16:creationId xmlns:a16="http://schemas.microsoft.com/office/drawing/2014/main" id="{7AC5A05B-FEF3-5820-EE33-9F900AD39F39}"/>
              </a:ext>
            </a:extLst>
          </p:cNvPr>
          <p:cNvSpPr txBox="1"/>
          <p:nvPr/>
        </p:nvSpPr>
        <p:spPr>
          <a:xfrm>
            <a:off x="842805" y="1327972"/>
            <a:ext cx="2473050" cy="338554"/>
          </a:xfrm>
          <a:prstGeom prst="rect">
            <a:avLst/>
          </a:prstGeom>
          <a:noFill/>
        </p:spPr>
        <p:txBody>
          <a:bodyPr wrap="square" rtlCol="0">
            <a:spAutoFit/>
          </a:bodyPr>
          <a:lstStyle/>
          <a:p>
            <a:r>
              <a:rPr lang="en-US" sz="1600" b="1" i="0" u="none" strike="noStrike" dirty="0">
                <a:solidFill>
                  <a:srgbClr val="000000"/>
                </a:solidFill>
                <a:effectLst/>
                <a:latin typeface="Arial" panose="020B0604020202020204" pitchFamily="34" charset="0"/>
                <a:cs typeface="Arial" panose="020B0604020202020204" pitchFamily="34" charset="0"/>
              </a:rPr>
              <a:t>3.2. </a:t>
            </a:r>
            <a:r>
              <a:rPr lang="en-US" sz="1600" b="1" i="0" u="none" strike="noStrike" dirty="0" err="1">
                <a:solidFill>
                  <a:srgbClr val="000000"/>
                </a:solidFill>
                <a:effectLst/>
                <a:latin typeface="Arial" panose="020B0604020202020204" pitchFamily="34" charset="0"/>
                <a:cs typeface="Arial" panose="020B0604020202020204" pitchFamily="34" charset="0"/>
              </a:rPr>
              <a:t>Chuẩn</a:t>
            </a:r>
            <a:r>
              <a:rPr lang="en-US" sz="1600" b="1" i="0" u="none" strike="noStrike" dirty="0">
                <a:solidFill>
                  <a:srgbClr val="000000"/>
                </a:solidFill>
                <a:effectLst/>
                <a:latin typeface="Arial" panose="020B0604020202020204" pitchFamily="34" charset="0"/>
                <a:cs typeface="Arial" panose="020B0604020202020204" pitchFamily="34" charset="0"/>
              </a:rPr>
              <a:t> </a:t>
            </a:r>
            <a:r>
              <a:rPr lang="en-US" sz="1600" b="1" i="0" u="none" strike="noStrike" dirty="0" err="1">
                <a:solidFill>
                  <a:srgbClr val="000000"/>
                </a:solidFill>
                <a:effectLst/>
                <a:latin typeface="Arial" panose="020B0604020202020204" pitchFamily="34" charset="0"/>
                <a:cs typeface="Arial" panose="020B0604020202020204" pitchFamily="34" charset="0"/>
              </a:rPr>
              <a:t>bị</a:t>
            </a:r>
            <a:r>
              <a:rPr lang="en-US" sz="1600" b="1" i="0" u="none" strike="noStrike" dirty="0">
                <a:solidFill>
                  <a:srgbClr val="000000"/>
                </a:solidFill>
                <a:effectLst/>
                <a:latin typeface="Arial" panose="020B0604020202020204" pitchFamily="34" charset="0"/>
                <a:cs typeface="Arial" panose="020B0604020202020204" pitchFamily="34" charset="0"/>
              </a:rPr>
              <a:t> </a:t>
            </a:r>
            <a:r>
              <a:rPr lang="en-US" sz="1600" b="1" i="0" u="none" strike="noStrike" dirty="0" err="1">
                <a:solidFill>
                  <a:srgbClr val="000000"/>
                </a:solidFill>
                <a:effectLst/>
                <a:latin typeface="Arial" panose="020B0604020202020204" pitchFamily="34" charset="0"/>
                <a:cs typeface="Arial" panose="020B0604020202020204" pitchFamily="34" charset="0"/>
              </a:rPr>
              <a:t>dữ</a:t>
            </a:r>
            <a:r>
              <a:rPr lang="en-US" sz="1600" b="1" i="0" u="none" strike="noStrike" dirty="0">
                <a:solidFill>
                  <a:srgbClr val="000000"/>
                </a:solidFill>
                <a:effectLst/>
                <a:latin typeface="Arial" panose="020B0604020202020204" pitchFamily="34" charset="0"/>
                <a:cs typeface="Arial" panose="020B0604020202020204" pitchFamily="34" charset="0"/>
              </a:rPr>
              <a:t> </a:t>
            </a:r>
            <a:r>
              <a:rPr lang="en-US" sz="1600" b="1" i="0" u="none" strike="noStrike" dirty="0" err="1">
                <a:solidFill>
                  <a:srgbClr val="000000"/>
                </a:solidFill>
                <a:effectLst/>
                <a:latin typeface="Arial" panose="020B0604020202020204" pitchFamily="34" charset="0"/>
                <a:cs typeface="Arial" panose="020B0604020202020204" pitchFamily="34" charset="0"/>
              </a:rPr>
              <a:t>liệu</a:t>
            </a:r>
            <a:endParaRPr lang="en-US" sz="1600" b="1" i="0" u="none" strike="noStrike" dirty="0">
              <a:solidFill>
                <a:srgbClr val="000000"/>
              </a:solidFill>
              <a:effectLst/>
              <a:latin typeface="Arial" panose="020B0604020202020204" pitchFamily="34" charset="0"/>
              <a:cs typeface="Arial" panose="020B0604020202020204" pitchFamily="34" charset="0"/>
            </a:endParaRPr>
          </a:p>
        </p:txBody>
      </p:sp>
      <p:sp>
        <p:nvSpPr>
          <p:cNvPr id="11" name="Slide Number Placeholder 10">
            <a:extLst>
              <a:ext uri="{FF2B5EF4-FFF2-40B4-BE49-F238E27FC236}">
                <a16:creationId xmlns:a16="http://schemas.microsoft.com/office/drawing/2014/main" id="{6C2BB544-42B4-41DD-C3EF-B6721B7CDEE6}"/>
              </a:ext>
            </a:extLst>
          </p:cNvPr>
          <p:cNvSpPr>
            <a:spLocks noGrp="1"/>
          </p:cNvSpPr>
          <p:nvPr>
            <p:ph type="sldNum" sz="quarter" idx="12"/>
          </p:nvPr>
        </p:nvSpPr>
        <p:spPr/>
        <p:txBody>
          <a:bodyPr/>
          <a:lstStyle/>
          <a:p>
            <a:fld id="{330EA680-D336-4FF7-8B7A-9848BB0A1C32}" type="slidenum">
              <a:rPr lang="en-US" smtClean="0"/>
              <a:t>12</a:t>
            </a:fld>
            <a:endParaRPr lang="en-US"/>
          </a:p>
        </p:txBody>
      </p:sp>
    </p:spTree>
    <p:extLst>
      <p:ext uri="{BB962C8B-B14F-4D97-AF65-F5344CB8AC3E}">
        <p14:creationId xmlns:p14="http://schemas.microsoft.com/office/powerpoint/2010/main" val="464938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2916E48-1754-8F38-833D-FEAFF4A1FAB7}"/>
              </a:ext>
            </a:extLst>
          </p:cNvPr>
          <p:cNvSpPr txBox="1"/>
          <p:nvPr/>
        </p:nvSpPr>
        <p:spPr>
          <a:xfrm>
            <a:off x="925931" y="678055"/>
            <a:ext cx="5305940" cy="646331"/>
          </a:xfrm>
          <a:prstGeom prst="rect">
            <a:avLst/>
          </a:prstGeom>
          <a:noFill/>
        </p:spPr>
        <p:txBody>
          <a:bodyPr wrap="none" lIns="0" rIns="0" rtlCol="0">
            <a:spAutoFit/>
          </a:bodyPr>
          <a:lstStyle/>
          <a:p>
            <a:r>
              <a:rPr lang="en-VN" sz="3600" b="1">
                <a:solidFill>
                  <a:srgbClr val="333399"/>
                </a:solidFill>
                <a:latin typeface="Arial" panose="020B0604020202020204" pitchFamily="34" charset="0"/>
                <a:cs typeface="Arial" panose="020B0604020202020204" pitchFamily="34" charset="0"/>
              </a:rPr>
              <a:t>3. Phương pháp đề xuất</a:t>
            </a:r>
          </a:p>
        </p:txBody>
      </p:sp>
      <p:sp>
        <p:nvSpPr>
          <p:cNvPr id="3" name="TextBox 2">
            <a:extLst>
              <a:ext uri="{FF2B5EF4-FFF2-40B4-BE49-F238E27FC236}">
                <a16:creationId xmlns:a16="http://schemas.microsoft.com/office/drawing/2014/main" id="{F3B7B9A9-0313-B45D-6965-0782B299A529}"/>
              </a:ext>
            </a:extLst>
          </p:cNvPr>
          <p:cNvSpPr txBox="1"/>
          <p:nvPr/>
        </p:nvSpPr>
        <p:spPr>
          <a:xfrm>
            <a:off x="842805" y="1327972"/>
            <a:ext cx="2473050" cy="338554"/>
          </a:xfrm>
          <a:prstGeom prst="rect">
            <a:avLst/>
          </a:prstGeom>
          <a:noFill/>
        </p:spPr>
        <p:txBody>
          <a:bodyPr wrap="square" rtlCol="0">
            <a:spAutoFit/>
          </a:bodyPr>
          <a:lstStyle/>
          <a:p>
            <a:r>
              <a:rPr lang="en-US" sz="1600" b="1" i="0" u="none" strike="noStrike">
                <a:solidFill>
                  <a:srgbClr val="000000"/>
                </a:solidFill>
                <a:effectLst/>
                <a:latin typeface="Arial" panose="020B0604020202020204" pitchFamily="34" charset="0"/>
                <a:cs typeface="Arial" panose="020B0604020202020204" pitchFamily="34" charset="0"/>
              </a:rPr>
              <a:t>3.3. </a:t>
            </a:r>
            <a:r>
              <a:rPr lang="en-US" sz="1600" b="1" i="0" u="none" strike="noStrike" err="1">
                <a:solidFill>
                  <a:srgbClr val="000000"/>
                </a:solidFill>
                <a:effectLst/>
                <a:latin typeface="Arial" panose="020B0604020202020204" pitchFamily="34" charset="0"/>
                <a:cs typeface="Arial" panose="020B0604020202020204" pitchFamily="34" charset="0"/>
              </a:rPr>
              <a:t>Chuẩn</a:t>
            </a:r>
            <a:r>
              <a:rPr lang="en-US" sz="1600" b="1" i="0" u="none" strike="noStrike">
                <a:solidFill>
                  <a:srgbClr val="000000"/>
                </a:solidFill>
                <a:effectLst/>
                <a:latin typeface="Arial" panose="020B0604020202020204" pitchFamily="34" charset="0"/>
                <a:cs typeface="Arial" panose="020B0604020202020204" pitchFamily="34" charset="0"/>
              </a:rPr>
              <a:t> </a:t>
            </a:r>
            <a:r>
              <a:rPr lang="en-US" sz="1600" b="1" i="0" u="none" strike="noStrike" err="1">
                <a:solidFill>
                  <a:srgbClr val="000000"/>
                </a:solidFill>
                <a:effectLst/>
                <a:latin typeface="Arial" panose="020B0604020202020204" pitchFamily="34" charset="0"/>
                <a:cs typeface="Arial" panose="020B0604020202020204" pitchFamily="34" charset="0"/>
              </a:rPr>
              <a:t>bị</a:t>
            </a:r>
            <a:r>
              <a:rPr lang="en-US" sz="1600" b="1" i="0" u="none" strike="noStrike">
                <a:solidFill>
                  <a:srgbClr val="000000"/>
                </a:solidFill>
                <a:effectLst/>
                <a:latin typeface="Arial" panose="020B0604020202020204" pitchFamily="34" charset="0"/>
                <a:cs typeface="Arial" panose="020B0604020202020204" pitchFamily="34" charset="0"/>
              </a:rPr>
              <a:t> </a:t>
            </a:r>
            <a:r>
              <a:rPr lang="en-US" sz="1600" b="1" i="0" u="none" strike="noStrike" err="1">
                <a:solidFill>
                  <a:srgbClr val="000000"/>
                </a:solidFill>
                <a:effectLst/>
                <a:latin typeface="Arial" panose="020B0604020202020204" pitchFamily="34" charset="0"/>
                <a:cs typeface="Arial" panose="020B0604020202020204" pitchFamily="34" charset="0"/>
              </a:rPr>
              <a:t>dữ</a:t>
            </a:r>
            <a:r>
              <a:rPr lang="en-US" sz="1600" b="1" i="0" u="none" strike="noStrike">
                <a:solidFill>
                  <a:srgbClr val="000000"/>
                </a:solidFill>
                <a:effectLst/>
                <a:latin typeface="Arial" panose="020B0604020202020204" pitchFamily="34" charset="0"/>
                <a:cs typeface="Arial" panose="020B0604020202020204" pitchFamily="34" charset="0"/>
              </a:rPr>
              <a:t> </a:t>
            </a:r>
            <a:r>
              <a:rPr lang="en-US" sz="1600" b="1" i="0" u="none" strike="noStrike" err="1">
                <a:solidFill>
                  <a:srgbClr val="000000"/>
                </a:solidFill>
                <a:effectLst/>
                <a:latin typeface="Arial" panose="020B0604020202020204" pitchFamily="34" charset="0"/>
                <a:cs typeface="Arial" panose="020B0604020202020204" pitchFamily="34" charset="0"/>
              </a:rPr>
              <a:t>liệu</a:t>
            </a:r>
            <a:endParaRPr lang="en-US" sz="1600" b="1" i="0" u="none" strike="noStrike">
              <a:solidFill>
                <a:srgbClr val="000000"/>
              </a:solidFill>
              <a:effectLst/>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EC1D5F13-68EF-30DF-C4E3-B5924BCD634C}"/>
              </a:ext>
            </a:extLst>
          </p:cNvPr>
          <p:cNvSpPr txBox="1"/>
          <p:nvPr/>
        </p:nvSpPr>
        <p:spPr>
          <a:xfrm>
            <a:off x="842805" y="1666526"/>
            <a:ext cx="5049996" cy="1154675"/>
          </a:xfrm>
          <a:prstGeom prst="rect">
            <a:avLst/>
          </a:prstGeom>
          <a:noFill/>
        </p:spPr>
        <p:txBody>
          <a:bodyPr wrap="square" rtlCol="0">
            <a:spAutoFit/>
          </a:bodyPr>
          <a:lstStyle/>
          <a:p>
            <a:pPr marL="342900" indent="-342900">
              <a:lnSpc>
                <a:spcPct val="150000"/>
              </a:lnSpc>
              <a:buFont typeface="Wingdings" pitchFamily="2" charset="2"/>
              <a:buChar char="Ø"/>
            </a:pPr>
            <a:r>
              <a:rPr lang="vi-VN" sz="1600">
                <a:latin typeface="Arial" panose="020B0604020202020204" pitchFamily="34" charset="0"/>
                <a:cs typeface="Arial" panose="020B0604020202020204" pitchFamily="34" charset="0"/>
              </a:rPr>
              <a:t>Dữ liệu cho mô hình </a:t>
            </a:r>
            <a:r>
              <a:rPr lang="vi-VN" sz="1600" b="1">
                <a:latin typeface="Arial" panose="020B0604020202020204" pitchFamily="34" charset="0"/>
                <a:cs typeface="Arial" panose="020B0604020202020204" pitchFamily="34" charset="0"/>
              </a:rPr>
              <a:t>att2midi</a:t>
            </a:r>
            <a:r>
              <a:rPr lang="vi-VN" sz="1600">
                <a:latin typeface="Arial" panose="020B0604020202020204" pitchFamily="34" charset="0"/>
                <a:cs typeface="Arial" panose="020B0604020202020204" pitchFamily="34" charset="0"/>
              </a:rPr>
              <a:t>:</a:t>
            </a:r>
          </a:p>
          <a:p>
            <a:pPr marL="800100" lvl="1" indent="-342900">
              <a:lnSpc>
                <a:spcPct val="150000"/>
              </a:lnSpc>
              <a:buFont typeface="Wingdings" pitchFamily="2" charset="2"/>
              <a:buChar char="q"/>
            </a:pPr>
            <a:r>
              <a:rPr lang="vi-VN" sz="1600" b="1">
                <a:latin typeface="Arial" panose="020B0604020202020204" pitchFamily="34" charset="0"/>
                <a:cs typeface="Arial" panose="020B0604020202020204" pitchFamily="34" charset="0"/>
              </a:rPr>
              <a:t>Nguồn dữ liệu: </a:t>
            </a:r>
            <a:r>
              <a:rPr lang="vi-VN" sz="1600">
                <a:latin typeface="Arial" panose="020B0604020202020204" pitchFamily="34" charset="0"/>
                <a:cs typeface="Arial" panose="020B0604020202020204" pitchFamily="34" charset="0"/>
              </a:rPr>
              <a:t>Dữ liệu âm nhạc của MuseCoco và Hooktheory.</a:t>
            </a:r>
          </a:p>
        </p:txBody>
      </p:sp>
      <p:pic>
        <p:nvPicPr>
          <p:cNvPr id="5" name="Picture 4">
            <a:extLst>
              <a:ext uri="{FF2B5EF4-FFF2-40B4-BE49-F238E27FC236}">
                <a16:creationId xmlns:a16="http://schemas.microsoft.com/office/drawing/2014/main" id="{2112B46D-E44D-0E54-29F3-028BDCF4C626}"/>
              </a:ext>
            </a:extLst>
          </p:cNvPr>
          <p:cNvPicPr>
            <a:picLocks noChangeAspect="1"/>
          </p:cNvPicPr>
          <p:nvPr/>
        </p:nvPicPr>
        <p:blipFill rotWithShape="1">
          <a:blip r:embed="rId3"/>
          <a:srcRect l="37093" t="43105" r="17496" b="32047"/>
          <a:stretch/>
        </p:blipFill>
        <p:spPr>
          <a:xfrm>
            <a:off x="10878723" y="6472052"/>
            <a:ext cx="1139136" cy="267194"/>
          </a:xfrm>
          <a:prstGeom prst="rect">
            <a:avLst/>
          </a:prstGeom>
        </p:spPr>
      </p:pic>
      <p:sp>
        <p:nvSpPr>
          <p:cNvPr id="6" name="TextBox 5">
            <a:extLst>
              <a:ext uri="{FF2B5EF4-FFF2-40B4-BE49-F238E27FC236}">
                <a16:creationId xmlns:a16="http://schemas.microsoft.com/office/drawing/2014/main" id="{CCD5E21B-E0AC-665E-88F7-AB4BAA07BCAB}"/>
              </a:ext>
            </a:extLst>
          </p:cNvPr>
          <p:cNvSpPr txBox="1"/>
          <p:nvPr/>
        </p:nvSpPr>
        <p:spPr>
          <a:xfrm>
            <a:off x="6500078" y="1666526"/>
            <a:ext cx="4481512" cy="1524007"/>
          </a:xfrm>
          <a:prstGeom prst="rect">
            <a:avLst/>
          </a:prstGeom>
          <a:noFill/>
        </p:spPr>
        <p:txBody>
          <a:bodyPr wrap="square" rtlCol="0">
            <a:spAutoFit/>
          </a:bodyPr>
          <a:lstStyle/>
          <a:p>
            <a:pPr marL="800100" lvl="1" indent="-342900">
              <a:lnSpc>
                <a:spcPct val="150000"/>
              </a:lnSpc>
              <a:buFont typeface="Wingdings" pitchFamily="2" charset="2"/>
              <a:buChar char="q"/>
            </a:pPr>
            <a:endParaRPr lang="vi-VN" sz="1600" b="1">
              <a:latin typeface="Arial" panose="020B0604020202020204" pitchFamily="34" charset="0"/>
              <a:cs typeface="Arial" panose="020B0604020202020204" pitchFamily="34" charset="0"/>
            </a:endParaRPr>
          </a:p>
          <a:p>
            <a:pPr marL="800100" lvl="1" indent="-342900">
              <a:lnSpc>
                <a:spcPct val="150000"/>
              </a:lnSpc>
              <a:buFont typeface="Wingdings" pitchFamily="2" charset="2"/>
              <a:buChar char="q"/>
            </a:pPr>
            <a:r>
              <a:rPr lang="vi-VN" sz="1600" b="1">
                <a:latin typeface="Arial" panose="020B0604020202020204" pitchFamily="34" charset="0"/>
                <a:cs typeface="Arial" panose="020B0604020202020204" pitchFamily="34" charset="0"/>
              </a:rPr>
              <a:t>Vấn đề: </a:t>
            </a:r>
            <a:r>
              <a:rPr lang="vi-VN" sz="1600">
                <a:latin typeface="Arial" panose="020B0604020202020204" pitchFamily="34" charset="0"/>
                <a:cs typeface="Arial" panose="020B0604020202020204" pitchFamily="34" charset="0"/>
              </a:rPr>
              <a:t>lazy loading; số lượng dữ liệu  cần thu thập lớn.</a:t>
            </a:r>
          </a:p>
          <a:p>
            <a:pPr algn="just">
              <a:lnSpc>
                <a:spcPct val="150000"/>
              </a:lnSpc>
            </a:pPr>
            <a:endParaRPr lang="vi-VN" sz="160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F6F5DEB5-1C51-EED8-F488-3CB846BDF6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0408" y="3129426"/>
            <a:ext cx="9771181" cy="3295315"/>
          </a:xfrm>
          <a:prstGeom prst="rect">
            <a:avLst/>
          </a:prstGeom>
          <a:effectLst>
            <a:outerShdw blurRad="50800" dist="38100" dir="8100000" algn="tr" rotWithShape="0">
              <a:prstClr val="black">
                <a:alpha val="10000"/>
              </a:prstClr>
            </a:outerShdw>
          </a:effectLst>
        </p:spPr>
      </p:pic>
      <p:sp>
        <p:nvSpPr>
          <p:cNvPr id="10" name="TextBox 9">
            <a:extLst>
              <a:ext uri="{FF2B5EF4-FFF2-40B4-BE49-F238E27FC236}">
                <a16:creationId xmlns:a16="http://schemas.microsoft.com/office/drawing/2014/main" id="{4EBD19C1-92DB-879F-89CD-2FB63911753D}"/>
              </a:ext>
            </a:extLst>
          </p:cNvPr>
          <p:cNvSpPr txBox="1"/>
          <p:nvPr/>
        </p:nvSpPr>
        <p:spPr>
          <a:xfrm>
            <a:off x="3399711" y="6417873"/>
            <a:ext cx="5392574" cy="375552"/>
          </a:xfrm>
          <a:prstGeom prst="rect">
            <a:avLst/>
          </a:prstGeom>
          <a:noFill/>
        </p:spPr>
        <p:txBody>
          <a:bodyPr wrap="square" rtlCol="0">
            <a:spAutoFit/>
          </a:bodyPr>
          <a:lstStyle/>
          <a:p>
            <a:pPr algn="ctr">
              <a:lnSpc>
                <a:spcPct val="150000"/>
              </a:lnSpc>
            </a:pPr>
            <a:r>
              <a:rPr lang="vi-VN" sz="1400" b="1">
                <a:latin typeface="Arial" panose="020B0604020202020204" pitchFamily="34" charset="0"/>
                <a:cs typeface="Arial" panose="020B0604020202020204" pitchFamily="34" charset="0"/>
              </a:rPr>
              <a:t>Quy trình thu thập dữ liệu âm nhạc</a:t>
            </a:r>
          </a:p>
        </p:txBody>
      </p:sp>
      <p:sp>
        <p:nvSpPr>
          <p:cNvPr id="12" name="Slide Number Placeholder 11">
            <a:extLst>
              <a:ext uri="{FF2B5EF4-FFF2-40B4-BE49-F238E27FC236}">
                <a16:creationId xmlns:a16="http://schemas.microsoft.com/office/drawing/2014/main" id="{AB2250B3-5632-25B3-7D3E-31ACF1382F29}"/>
              </a:ext>
            </a:extLst>
          </p:cNvPr>
          <p:cNvSpPr>
            <a:spLocks noGrp="1"/>
          </p:cNvSpPr>
          <p:nvPr>
            <p:ph type="sldNum" sz="quarter" idx="12"/>
          </p:nvPr>
        </p:nvSpPr>
        <p:spPr/>
        <p:txBody>
          <a:bodyPr/>
          <a:lstStyle/>
          <a:p>
            <a:fld id="{330EA680-D336-4FF7-8B7A-9848BB0A1C32}" type="slidenum">
              <a:rPr lang="en-US" smtClean="0"/>
              <a:t>13</a:t>
            </a:fld>
            <a:endParaRPr lang="en-US"/>
          </a:p>
        </p:txBody>
      </p:sp>
    </p:spTree>
    <p:extLst>
      <p:ext uri="{BB962C8B-B14F-4D97-AF65-F5344CB8AC3E}">
        <p14:creationId xmlns:p14="http://schemas.microsoft.com/office/powerpoint/2010/main" val="3613131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2916E48-1754-8F38-833D-FEAFF4A1FAB7}"/>
              </a:ext>
            </a:extLst>
          </p:cNvPr>
          <p:cNvSpPr txBox="1"/>
          <p:nvPr/>
        </p:nvSpPr>
        <p:spPr>
          <a:xfrm>
            <a:off x="925931" y="678055"/>
            <a:ext cx="5305940" cy="646331"/>
          </a:xfrm>
          <a:prstGeom prst="rect">
            <a:avLst/>
          </a:prstGeom>
          <a:noFill/>
        </p:spPr>
        <p:txBody>
          <a:bodyPr wrap="none" lIns="0" rIns="0" rtlCol="0">
            <a:spAutoFit/>
          </a:bodyPr>
          <a:lstStyle/>
          <a:p>
            <a:r>
              <a:rPr lang="en-VN" sz="3600" b="1">
                <a:solidFill>
                  <a:srgbClr val="333399"/>
                </a:solidFill>
                <a:latin typeface="Arial" panose="020B0604020202020204" pitchFamily="34" charset="0"/>
                <a:cs typeface="Arial" panose="020B0604020202020204" pitchFamily="34" charset="0"/>
              </a:rPr>
              <a:t>3. Phương pháp đề xuất</a:t>
            </a:r>
          </a:p>
        </p:txBody>
      </p:sp>
      <p:sp>
        <p:nvSpPr>
          <p:cNvPr id="3" name="TextBox 2">
            <a:extLst>
              <a:ext uri="{FF2B5EF4-FFF2-40B4-BE49-F238E27FC236}">
                <a16:creationId xmlns:a16="http://schemas.microsoft.com/office/drawing/2014/main" id="{F3B7B9A9-0313-B45D-6965-0782B299A529}"/>
              </a:ext>
            </a:extLst>
          </p:cNvPr>
          <p:cNvSpPr txBox="1"/>
          <p:nvPr/>
        </p:nvSpPr>
        <p:spPr>
          <a:xfrm>
            <a:off x="842805" y="1327972"/>
            <a:ext cx="2473050" cy="338554"/>
          </a:xfrm>
          <a:prstGeom prst="rect">
            <a:avLst/>
          </a:prstGeom>
          <a:noFill/>
        </p:spPr>
        <p:txBody>
          <a:bodyPr wrap="square" rtlCol="0">
            <a:spAutoFit/>
          </a:bodyPr>
          <a:lstStyle/>
          <a:p>
            <a:r>
              <a:rPr lang="en-US" sz="1600" b="1" i="0" u="none" strike="noStrike">
                <a:solidFill>
                  <a:srgbClr val="000000"/>
                </a:solidFill>
                <a:effectLst/>
                <a:latin typeface="Arial" panose="020B0604020202020204" pitchFamily="34" charset="0"/>
                <a:cs typeface="Arial" panose="020B0604020202020204" pitchFamily="34" charset="0"/>
              </a:rPr>
              <a:t>3.3. </a:t>
            </a:r>
            <a:r>
              <a:rPr lang="en-US" sz="1600" b="1" i="0" u="none" strike="noStrike" err="1">
                <a:solidFill>
                  <a:srgbClr val="000000"/>
                </a:solidFill>
                <a:effectLst/>
                <a:latin typeface="Arial" panose="020B0604020202020204" pitchFamily="34" charset="0"/>
                <a:cs typeface="Arial" panose="020B0604020202020204" pitchFamily="34" charset="0"/>
              </a:rPr>
              <a:t>Chuẩn</a:t>
            </a:r>
            <a:r>
              <a:rPr lang="en-US" sz="1600" b="1" i="0" u="none" strike="noStrike">
                <a:solidFill>
                  <a:srgbClr val="000000"/>
                </a:solidFill>
                <a:effectLst/>
                <a:latin typeface="Arial" panose="020B0604020202020204" pitchFamily="34" charset="0"/>
                <a:cs typeface="Arial" panose="020B0604020202020204" pitchFamily="34" charset="0"/>
              </a:rPr>
              <a:t> </a:t>
            </a:r>
            <a:r>
              <a:rPr lang="en-US" sz="1600" b="1" i="0" u="none" strike="noStrike" err="1">
                <a:solidFill>
                  <a:srgbClr val="000000"/>
                </a:solidFill>
                <a:effectLst/>
                <a:latin typeface="Arial" panose="020B0604020202020204" pitchFamily="34" charset="0"/>
                <a:cs typeface="Arial" panose="020B0604020202020204" pitchFamily="34" charset="0"/>
              </a:rPr>
              <a:t>bị</a:t>
            </a:r>
            <a:r>
              <a:rPr lang="en-US" sz="1600" b="1" i="0" u="none" strike="noStrike">
                <a:solidFill>
                  <a:srgbClr val="000000"/>
                </a:solidFill>
                <a:effectLst/>
                <a:latin typeface="Arial" panose="020B0604020202020204" pitchFamily="34" charset="0"/>
                <a:cs typeface="Arial" panose="020B0604020202020204" pitchFamily="34" charset="0"/>
              </a:rPr>
              <a:t> </a:t>
            </a:r>
            <a:r>
              <a:rPr lang="en-US" sz="1600" b="1" i="0" u="none" strike="noStrike" err="1">
                <a:solidFill>
                  <a:srgbClr val="000000"/>
                </a:solidFill>
                <a:effectLst/>
                <a:latin typeface="Arial" panose="020B0604020202020204" pitchFamily="34" charset="0"/>
                <a:cs typeface="Arial" panose="020B0604020202020204" pitchFamily="34" charset="0"/>
              </a:rPr>
              <a:t>dữ</a:t>
            </a:r>
            <a:r>
              <a:rPr lang="en-US" sz="1600" b="1" i="0" u="none" strike="noStrike">
                <a:solidFill>
                  <a:srgbClr val="000000"/>
                </a:solidFill>
                <a:effectLst/>
                <a:latin typeface="Arial" panose="020B0604020202020204" pitchFamily="34" charset="0"/>
                <a:cs typeface="Arial" panose="020B0604020202020204" pitchFamily="34" charset="0"/>
              </a:rPr>
              <a:t> </a:t>
            </a:r>
            <a:r>
              <a:rPr lang="en-US" sz="1600" b="1" i="0" u="none" strike="noStrike" err="1">
                <a:solidFill>
                  <a:srgbClr val="000000"/>
                </a:solidFill>
                <a:effectLst/>
                <a:latin typeface="Arial" panose="020B0604020202020204" pitchFamily="34" charset="0"/>
                <a:cs typeface="Arial" panose="020B0604020202020204" pitchFamily="34" charset="0"/>
              </a:rPr>
              <a:t>liệu</a:t>
            </a:r>
            <a:endParaRPr lang="en-US" sz="1600" b="1" i="0" u="none" strike="noStrike">
              <a:solidFill>
                <a:srgbClr val="000000"/>
              </a:solidFill>
              <a:effectLst/>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112B46D-E44D-0E54-29F3-028BDCF4C626}"/>
              </a:ext>
            </a:extLst>
          </p:cNvPr>
          <p:cNvPicPr>
            <a:picLocks noChangeAspect="1"/>
          </p:cNvPicPr>
          <p:nvPr/>
        </p:nvPicPr>
        <p:blipFill rotWithShape="1">
          <a:blip r:embed="rId3"/>
          <a:srcRect l="37093" t="43105" r="17496" b="32047"/>
          <a:stretch/>
        </p:blipFill>
        <p:spPr>
          <a:xfrm>
            <a:off x="10878723" y="6472052"/>
            <a:ext cx="1139136" cy="267194"/>
          </a:xfrm>
          <a:prstGeom prst="rect">
            <a:avLst/>
          </a:prstGeom>
        </p:spPr>
      </p:pic>
      <p:sp>
        <p:nvSpPr>
          <p:cNvPr id="10" name="TextBox 9">
            <a:extLst>
              <a:ext uri="{FF2B5EF4-FFF2-40B4-BE49-F238E27FC236}">
                <a16:creationId xmlns:a16="http://schemas.microsoft.com/office/drawing/2014/main" id="{4EBD19C1-92DB-879F-89CD-2FB63911753D}"/>
              </a:ext>
            </a:extLst>
          </p:cNvPr>
          <p:cNvSpPr txBox="1"/>
          <p:nvPr/>
        </p:nvSpPr>
        <p:spPr>
          <a:xfrm>
            <a:off x="1636196" y="6363694"/>
            <a:ext cx="8919608" cy="375552"/>
          </a:xfrm>
          <a:prstGeom prst="rect">
            <a:avLst/>
          </a:prstGeom>
          <a:noFill/>
        </p:spPr>
        <p:txBody>
          <a:bodyPr wrap="square" rtlCol="0">
            <a:spAutoFit/>
          </a:bodyPr>
          <a:lstStyle/>
          <a:p>
            <a:pPr algn="ctr">
              <a:lnSpc>
                <a:spcPct val="150000"/>
              </a:lnSpc>
            </a:pPr>
            <a:r>
              <a:rPr lang="vi-VN" sz="1400" dirty="0">
                <a:latin typeface="Arial" panose="020B0604020202020204" pitchFamily="34" charset="0"/>
                <a:cs typeface="Arial" panose="020B0604020202020204" pitchFamily="34" charset="0"/>
              </a:rPr>
              <a:t>Kiến trúc cào dữ liệu áp dụng 3 kỹ thuật:</a:t>
            </a:r>
            <a:r>
              <a:rPr lang="vi-VN" sz="1400" b="1" dirty="0">
                <a:latin typeface="Arial" panose="020B0604020202020204" pitchFamily="34" charset="0"/>
                <a:cs typeface="Arial" panose="020B0604020202020204" pitchFamily="34" charset="0"/>
              </a:rPr>
              <a:t> Batch Processing</a:t>
            </a:r>
            <a:r>
              <a:rPr lang="vi-VN" sz="1400" dirty="0">
                <a:latin typeface="Arial" panose="020B0604020202020204" pitchFamily="34" charset="0"/>
                <a:cs typeface="Arial" panose="020B0604020202020204" pitchFamily="34" charset="0"/>
              </a:rPr>
              <a:t>,</a:t>
            </a:r>
            <a:r>
              <a:rPr lang="vi-VN" sz="1400" b="1" dirty="0">
                <a:latin typeface="Arial" panose="020B0604020202020204" pitchFamily="34" charset="0"/>
                <a:cs typeface="Arial" panose="020B0604020202020204" pitchFamily="34" charset="0"/>
              </a:rPr>
              <a:t> Multi-threading </a:t>
            </a:r>
            <a:r>
              <a:rPr lang="vi-VN" sz="1400" dirty="0">
                <a:latin typeface="Arial" panose="020B0604020202020204" pitchFamily="34" charset="0"/>
                <a:cs typeface="Arial" panose="020B0604020202020204" pitchFamily="34" charset="0"/>
              </a:rPr>
              <a:t>và</a:t>
            </a:r>
            <a:r>
              <a:rPr lang="vi-VN" sz="1400" b="1" dirty="0">
                <a:latin typeface="Arial" panose="020B0604020202020204" pitchFamily="34" charset="0"/>
                <a:cs typeface="Arial" panose="020B0604020202020204" pitchFamily="34" charset="0"/>
              </a:rPr>
              <a:t> Browser Automation </a:t>
            </a:r>
          </a:p>
        </p:txBody>
      </p:sp>
      <p:pic>
        <p:nvPicPr>
          <p:cNvPr id="16" name="Picture 15">
            <a:extLst>
              <a:ext uri="{FF2B5EF4-FFF2-40B4-BE49-F238E27FC236}">
                <a16:creationId xmlns:a16="http://schemas.microsoft.com/office/drawing/2014/main" id="{D2B5ECB8-7C35-7618-2C3A-B582775697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920" y="1202149"/>
            <a:ext cx="9262160" cy="5283782"/>
          </a:xfrm>
          <a:prstGeom prst="rect">
            <a:avLst/>
          </a:prstGeom>
          <a:effectLst>
            <a:outerShdw blurRad="50800" dist="38100" dir="8100000" algn="tr" rotWithShape="0">
              <a:prstClr val="black">
                <a:alpha val="10000"/>
              </a:prstClr>
            </a:outerShdw>
          </a:effectLst>
        </p:spPr>
      </p:pic>
      <p:sp>
        <p:nvSpPr>
          <p:cNvPr id="7" name="Slide Number Placeholder 6">
            <a:extLst>
              <a:ext uri="{FF2B5EF4-FFF2-40B4-BE49-F238E27FC236}">
                <a16:creationId xmlns:a16="http://schemas.microsoft.com/office/drawing/2014/main" id="{BF7DC1FD-BA95-60BF-E0FE-FC85C946E0E4}"/>
              </a:ext>
            </a:extLst>
          </p:cNvPr>
          <p:cNvSpPr>
            <a:spLocks noGrp="1"/>
          </p:cNvSpPr>
          <p:nvPr>
            <p:ph type="sldNum" sz="quarter" idx="12"/>
          </p:nvPr>
        </p:nvSpPr>
        <p:spPr/>
        <p:txBody>
          <a:bodyPr/>
          <a:lstStyle/>
          <a:p>
            <a:fld id="{330EA680-D336-4FF7-8B7A-9848BB0A1C32}" type="slidenum">
              <a:rPr lang="en-US" smtClean="0"/>
              <a:t>14</a:t>
            </a:fld>
            <a:endParaRPr lang="en-US"/>
          </a:p>
        </p:txBody>
      </p:sp>
    </p:spTree>
    <p:extLst>
      <p:ext uri="{BB962C8B-B14F-4D97-AF65-F5344CB8AC3E}">
        <p14:creationId xmlns:p14="http://schemas.microsoft.com/office/powerpoint/2010/main" val="412944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2916E48-1754-8F38-833D-FEAFF4A1FAB7}"/>
              </a:ext>
            </a:extLst>
          </p:cNvPr>
          <p:cNvSpPr txBox="1"/>
          <p:nvPr/>
        </p:nvSpPr>
        <p:spPr>
          <a:xfrm>
            <a:off x="925931" y="678055"/>
            <a:ext cx="5305940" cy="646331"/>
          </a:xfrm>
          <a:prstGeom prst="rect">
            <a:avLst/>
          </a:prstGeom>
          <a:noFill/>
        </p:spPr>
        <p:txBody>
          <a:bodyPr wrap="none" lIns="0" rIns="0" rtlCol="0">
            <a:spAutoFit/>
          </a:bodyPr>
          <a:lstStyle/>
          <a:p>
            <a:r>
              <a:rPr lang="en-VN" sz="3600" b="1">
                <a:solidFill>
                  <a:srgbClr val="333399"/>
                </a:solidFill>
                <a:latin typeface="Arial" panose="020B0604020202020204" pitchFamily="34" charset="0"/>
                <a:cs typeface="Arial" panose="020B0604020202020204" pitchFamily="34" charset="0"/>
              </a:rPr>
              <a:t>3. Phương pháp đề xuất</a:t>
            </a:r>
          </a:p>
        </p:txBody>
      </p:sp>
      <p:sp>
        <p:nvSpPr>
          <p:cNvPr id="3" name="TextBox 2">
            <a:extLst>
              <a:ext uri="{FF2B5EF4-FFF2-40B4-BE49-F238E27FC236}">
                <a16:creationId xmlns:a16="http://schemas.microsoft.com/office/drawing/2014/main" id="{F3B7B9A9-0313-B45D-6965-0782B299A529}"/>
              </a:ext>
            </a:extLst>
          </p:cNvPr>
          <p:cNvSpPr txBox="1"/>
          <p:nvPr/>
        </p:nvSpPr>
        <p:spPr>
          <a:xfrm>
            <a:off x="856173" y="1327972"/>
            <a:ext cx="3288280" cy="338554"/>
          </a:xfrm>
          <a:prstGeom prst="rect">
            <a:avLst/>
          </a:prstGeom>
          <a:noFill/>
        </p:spPr>
        <p:txBody>
          <a:bodyPr wrap="square" lIns="91440" tIns="45720" rIns="91440" bIns="45720" rtlCol="0" anchor="t">
            <a:spAutoFit/>
          </a:bodyPr>
          <a:lstStyle/>
          <a:p>
            <a:r>
              <a:rPr lang="en-US" sz="1600" b="1">
                <a:solidFill>
                  <a:srgbClr val="000000"/>
                </a:solidFill>
                <a:latin typeface="Arial"/>
                <a:cs typeface="Arial"/>
              </a:rPr>
              <a:t>3.3. </a:t>
            </a:r>
            <a:r>
              <a:rPr lang="en-US" sz="1600" b="1" err="1">
                <a:solidFill>
                  <a:srgbClr val="000000"/>
                </a:solidFill>
                <a:latin typeface="Arial"/>
                <a:cs typeface="Arial"/>
              </a:rPr>
              <a:t>Chuẩn</a:t>
            </a:r>
            <a:r>
              <a:rPr lang="en-US" sz="1600" b="1">
                <a:solidFill>
                  <a:srgbClr val="000000"/>
                </a:solidFill>
                <a:latin typeface="Arial"/>
                <a:cs typeface="Arial"/>
              </a:rPr>
              <a:t> bị </a:t>
            </a:r>
            <a:r>
              <a:rPr lang="en-US" sz="1600" b="1" err="1">
                <a:solidFill>
                  <a:srgbClr val="000000"/>
                </a:solidFill>
                <a:latin typeface="Arial"/>
                <a:cs typeface="Arial"/>
              </a:rPr>
              <a:t>dư</a:t>
            </a:r>
            <a:r>
              <a:rPr lang="en-US" sz="1600" b="1">
                <a:solidFill>
                  <a:srgbClr val="000000"/>
                </a:solidFill>
                <a:latin typeface="Arial"/>
                <a:cs typeface="Arial"/>
              </a:rPr>
              <a:t>̃ </a:t>
            </a:r>
            <a:r>
              <a:rPr lang="en-US" sz="1600" b="1" err="1">
                <a:solidFill>
                  <a:srgbClr val="000000"/>
                </a:solidFill>
                <a:latin typeface="Arial"/>
                <a:cs typeface="Arial"/>
              </a:rPr>
              <a:t>liệu</a:t>
            </a:r>
            <a:endParaRPr lang="en-US" sz="1600" b="1" i="0" u="none" strike="noStrike">
              <a:solidFill>
                <a:srgbClr val="000000"/>
              </a:solidFill>
              <a:effectLst/>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52604153-27A0-7ED0-AB96-19C7BC85BA6D}"/>
              </a:ext>
            </a:extLst>
          </p:cNvPr>
          <p:cNvPicPr>
            <a:picLocks noChangeAspect="1"/>
          </p:cNvPicPr>
          <p:nvPr/>
        </p:nvPicPr>
        <p:blipFill rotWithShape="1">
          <a:blip r:embed="rId3"/>
          <a:srcRect l="37093" t="43105" r="17496" b="32047"/>
          <a:stretch/>
        </p:blipFill>
        <p:spPr>
          <a:xfrm>
            <a:off x="10878723" y="6472052"/>
            <a:ext cx="1139136" cy="267194"/>
          </a:xfrm>
          <a:prstGeom prst="rect">
            <a:avLst/>
          </a:prstGeom>
        </p:spPr>
      </p:pic>
      <p:sp>
        <p:nvSpPr>
          <p:cNvPr id="13" name="TextBox 12">
            <a:extLst>
              <a:ext uri="{FF2B5EF4-FFF2-40B4-BE49-F238E27FC236}">
                <a16:creationId xmlns:a16="http://schemas.microsoft.com/office/drawing/2014/main" id="{5B732B59-A7B5-330A-C33B-F4186C62915B}"/>
              </a:ext>
            </a:extLst>
          </p:cNvPr>
          <p:cNvSpPr txBox="1"/>
          <p:nvPr/>
        </p:nvSpPr>
        <p:spPr>
          <a:xfrm>
            <a:off x="842805" y="1666526"/>
            <a:ext cx="8410052" cy="1893339"/>
          </a:xfrm>
          <a:prstGeom prst="rect">
            <a:avLst/>
          </a:prstGeom>
          <a:noFill/>
        </p:spPr>
        <p:txBody>
          <a:bodyPr wrap="square" rtlCol="0">
            <a:spAutoFit/>
          </a:bodyPr>
          <a:lstStyle/>
          <a:p>
            <a:pPr marL="342900" indent="-342900" algn="just">
              <a:lnSpc>
                <a:spcPct val="150000"/>
              </a:lnSpc>
              <a:buFont typeface="Wingdings" pitchFamily="2" charset="2"/>
              <a:buChar char="Ø"/>
            </a:pPr>
            <a:r>
              <a:rPr lang="vi-VN" sz="1600" dirty="0">
                <a:latin typeface="Arial" panose="020B0604020202020204" pitchFamily="34" charset="0"/>
                <a:cs typeface="Arial" panose="020B0604020202020204" pitchFamily="34" charset="0"/>
              </a:rPr>
              <a:t>Dữ liệu cho mô hình </a:t>
            </a:r>
            <a:r>
              <a:rPr lang="vi-VN" sz="1600" b="1" dirty="0">
                <a:latin typeface="Arial" panose="020B0604020202020204" pitchFamily="34" charset="0"/>
                <a:cs typeface="Arial" panose="020B0604020202020204" pitchFamily="34" charset="0"/>
              </a:rPr>
              <a:t>att2midi</a:t>
            </a:r>
            <a:r>
              <a:rPr lang="vi-VN" sz="1600" dirty="0">
                <a:latin typeface="Arial" panose="020B0604020202020204" pitchFamily="34" charset="0"/>
                <a:cs typeface="Arial" panose="020B0604020202020204" pitchFamily="34" charset="0"/>
              </a:rPr>
              <a:t>:</a:t>
            </a:r>
          </a:p>
          <a:p>
            <a:pPr marL="800100" lvl="1" indent="-342900" algn="just">
              <a:lnSpc>
                <a:spcPct val="150000"/>
              </a:lnSpc>
              <a:buFont typeface="Wingdings" pitchFamily="2" charset="2"/>
              <a:buChar char="q"/>
            </a:pPr>
            <a:r>
              <a:rPr lang="vi-VN" sz="1600" dirty="0">
                <a:latin typeface="Arial" panose="020B0604020202020204" pitchFamily="34" charset="0"/>
                <a:cs typeface="Arial" panose="020B0604020202020204" pitchFamily="34" charset="0"/>
              </a:rPr>
              <a:t>Kỹ thuật:</a:t>
            </a:r>
            <a:r>
              <a:rPr lang="vi-VN" sz="1600" b="1" dirty="0">
                <a:latin typeface="Arial" panose="020B0604020202020204" pitchFamily="34" charset="0"/>
                <a:cs typeface="Arial" panose="020B0604020202020204" pitchFamily="34" charset="0"/>
              </a:rPr>
              <a:t> Batch Processing</a:t>
            </a:r>
            <a:r>
              <a:rPr lang="vi-VN" sz="1600" dirty="0">
                <a:latin typeface="Arial" panose="020B0604020202020204" pitchFamily="34" charset="0"/>
                <a:cs typeface="Arial" panose="020B0604020202020204" pitchFamily="34" charset="0"/>
              </a:rPr>
              <a:t>,</a:t>
            </a:r>
            <a:r>
              <a:rPr lang="vi-VN" sz="1600" b="1" dirty="0">
                <a:latin typeface="Arial" panose="020B0604020202020204" pitchFamily="34" charset="0"/>
                <a:cs typeface="Arial" panose="020B0604020202020204" pitchFamily="34" charset="0"/>
              </a:rPr>
              <a:t> Multi-threading </a:t>
            </a:r>
            <a:r>
              <a:rPr lang="vi-VN" sz="1600" dirty="0">
                <a:latin typeface="Arial" panose="020B0604020202020204" pitchFamily="34" charset="0"/>
                <a:cs typeface="Arial" panose="020B0604020202020204" pitchFamily="34" charset="0"/>
              </a:rPr>
              <a:t>và</a:t>
            </a:r>
            <a:r>
              <a:rPr lang="vi-VN" sz="1600" b="1" dirty="0">
                <a:latin typeface="Arial" panose="020B0604020202020204" pitchFamily="34" charset="0"/>
                <a:cs typeface="Arial" panose="020B0604020202020204" pitchFamily="34" charset="0"/>
              </a:rPr>
              <a:t> Browser Automation </a:t>
            </a:r>
          </a:p>
          <a:p>
            <a:pPr marL="800100" lvl="1" indent="-342900" algn="just">
              <a:lnSpc>
                <a:spcPct val="150000"/>
              </a:lnSpc>
              <a:buFont typeface="Wingdings" pitchFamily="2" charset="2"/>
              <a:buChar char="q"/>
            </a:pPr>
            <a:r>
              <a:rPr lang="vi-VN" sz="1600" b="1" dirty="0">
                <a:latin typeface="Arial" panose="020B0604020202020204" pitchFamily="34" charset="0"/>
                <a:cs typeface="Arial" panose="020B0604020202020204" pitchFamily="34" charset="0"/>
              </a:rPr>
              <a:t>Kết quả chuẩn bị:</a:t>
            </a:r>
          </a:p>
          <a:p>
            <a:pPr marL="1257300" lvl="2" indent="-342900" algn="just">
              <a:lnSpc>
                <a:spcPct val="150000"/>
              </a:lnSpc>
              <a:buFont typeface="Wingdings" pitchFamily="2" charset="2"/>
              <a:buChar char="§"/>
            </a:pPr>
            <a:r>
              <a:rPr lang="vi-VN" sz="1600" dirty="0">
                <a:latin typeface="Arial" panose="020B0604020202020204" pitchFamily="34" charset="0"/>
                <a:cs typeface="Arial" panose="020B0604020202020204" pitchFamily="34" charset="0"/>
              </a:rPr>
              <a:t>300 cặp </a:t>
            </a:r>
            <a:r>
              <a:rPr lang="vi-VN" sz="1600" b="1" dirty="0">
                <a:latin typeface="Arial" panose="020B0604020202020204" pitchFamily="34" charset="0"/>
                <a:cs typeface="Arial" panose="020B0604020202020204" pitchFamily="34" charset="0"/>
              </a:rPr>
              <a:t>“command – music”</a:t>
            </a:r>
            <a:r>
              <a:rPr lang="vi-VN" sz="1600" dirty="0">
                <a:latin typeface="Arial" panose="020B0604020202020204" pitchFamily="34" charset="0"/>
                <a:cs typeface="Arial" panose="020B0604020202020204" pitchFamily="34" charset="0"/>
              </a:rPr>
              <a:t> công khai của MuseCoCo.</a:t>
            </a:r>
          </a:p>
          <a:p>
            <a:pPr marL="1257300" lvl="2" indent="-342900" algn="just">
              <a:lnSpc>
                <a:spcPct val="150000"/>
              </a:lnSpc>
              <a:buFont typeface="Wingdings" pitchFamily="2" charset="2"/>
              <a:buChar char="§"/>
            </a:pPr>
            <a:r>
              <a:rPr lang="vi-VN" sz="1600" dirty="0">
                <a:latin typeface="Arial" panose="020B0604020202020204" pitchFamily="34" charset="0"/>
                <a:cs typeface="Arial" panose="020B0604020202020204" pitchFamily="34" charset="0"/>
              </a:rPr>
              <a:t>29,000 cặp thu thập từ Hooktheory và xử lý.</a:t>
            </a:r>
          </a:p>
        </p:txBody>
      </p:sp>
      <p:sp>
        <p:nvSpPr>
          <p:cNvPr id="19" name="Slide Number Placeholder 18">
            <a:extLst>
              <a:ext uri="{FF2B5EF4-FFF2-40B4-BE49-F238E27FC236}">
                <a16:creationId xmlns:a16="http://schemas.microsoft.com/office/drawing/2014/main" id="{CC32DD92-7616-173D-8487-E7D7A935B511}"/>
              </a:ext>
            </a:extLst>
          </p:cNvPr>
          <p:cNvSpPr>
            <a:spLocks noGrp="1"/>
          </p:cNvSpPr>
          <p:nvPr>
            <p:ph type="sldNum" sz="quarter" idx="12"/>
          </p:nvPr>
        </p:nvSpPr>
        <p:spPr/>
        <p:txBody>
          <a:bodyPr/>
          <a:lstStyle/>
          <a:p>
            <a:fld id="{330EA680-D336-4FF7-8B7A-9848BB0A1C32}" type="slidenum">
              <a:rPr lang="en-US" smtClean="0"/>
              <a:t>15</a:t>
            </a:fld>
            <a:endParaRPr lang="en-US"/>
          </a:p>
        </p:txBody>
      </p:sp>
      <p:grpSp>
        <p:nvGrpSpPr>
          <p:cNvPr id="20" name="Group 19">
            <a:extLst>
              <a:ext uri="{FF2B5EF4-FFF2-40B4-BE49-F238E27FC236}">
                <a16:creationId xmlns:a16="http://schemas.microsoft.com/office/drawing/2014/main" id="{E37F8465-F62E-0131-8532-27A1F9A50B41}"/>
              </a:ext>
            </a:extLst>
          </p:cNvPr>
          <p:cNvGrpSpPr/>
          <p:nvPr/>
        </p:nvGrpSpPr>
        <p:grpSpPr>
          <a:xfrm>
            <a:off x="4043920" y="3334234"/>
            <a:ext cx="4659330" cy="3022115"/>
            <a:chOff x="6990161" y="3020992"/>
            <a:chExt cx="4659330" cy="3022115"/>
          </a:xfrm>
        </p:grpSpPr>
        <p:pic>
          <p:nvPicPr>
            <p:cNvPr id="21" name="Picture 20">
              <a:extLst>
                <a:ext uri="{FF2B5EF4-FFF2-40B4-BE49-F238E27FC236}">
                  <a16:creationId xmlns:a16="http://schemas.microsoft.com/office/drawing/2014/main" id="{CCA48947-99FC-9A52-C35F-37E794986B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0161" y="3020992"/>
              <a:ext cx="4659330" cy="2683307"/>
            </a:xfrm>
            <a:prstGeom prst="rect">
              <a:avLst/>
            </a:prstGeom>
            <a:effectLst>
              <a:outerShdw blurRad="50800" dist="38100" dir="5400000" algn="t" rotWithShape="0">
                <a:prstClr val="black">
                  <a:alpha val="10000"/>
                </a:prstClr>
              </a:outerShdw>
            </a:effectLst>
          </p:spPr>
        </p:pic>
        <p:sp>
          <p:nvSpPr>
            <p:cNvPr id="22" name="TextBox 21">
              <a:extLst>
                <a:ext uri="{FF2B5EF4-FFF2-40B4-BE49-F238E27FC236}">
                  <a16:creationId xmlns:a16="http://schemas.microsoft.com/office/drawing/2014/main" id="{2B5250C4-D457-1248-C245-A5A65D0940B1}"/>
                </a:ext>
              </a:extLst>
            </p:cNvPr>
            <p:cNvSpPr txBox="1"/>
            <p:nvPr/>
          </p:nvSpPr>
          <p:spPr>
            <a:xfrm>
              <a:off x="7243873" y="5667555"/>
              <a:ext cx="4151906" cy="375552"/>
            </a:xfrm>
            <a:prstGeom prst="rect">
              <a:avLst/>
            </a:prstGeom>
            <a:noFill/>
          </p:spPr>
          <p:txBody>
            <a:bodyPr wrap="square" lIns="91440" tIns="45720" rIns="91440" bIns="45720" rtlCol="0" anchor="t">
              <a:spAutoFit/>
            </a:bodyPr>
            <a:lstStyle>
              <a:defPPr>
                <a:defRPr lang="en-US"/>
              </a:defPPr>
              <a:lvl1pPr algn="ctr">
                <a:lnSpc>
                  <a:spcPct val="150000"/>
                </a:lnSpc>
                <a:defRPr sz="1400">
                  <a:latin typeface="Arial" panose="020B0604020202020204" pitchFamily="34" charset="0"/>
                  <a:cs typeface="Arial" panose="020B0604020202020204" pitchFamily="34" charset="0"/>
                </a:defRPr>
              </a:lvl1pPr>
            </a:lstStyle>
            <a:p>
              <a:r>
                <a:rPr lang="vi-VN" b="1">
                  <a:latin typeface="Arial"/>
                  <a:cs typeface="Arial"/>
                </a:rPr>
                <a:t>Dữ liệu âm nhạc sau khi </a:t>
              </a:r>
              <a:r>
                <a:rPr lang="vi-VN" b="1" err="1">
                  <a:latin typeface="Arial"/>
                  <a:cs typeface="Arial"/>
                </a:rPr>
                <a:t>encode</a:t>
              </a:r>
              <a:endParaRPr lang="vi-VN" b="1" err="1"/>
            </a:p>
          </p:txBody>
        </p:sp>
      </p:grpSp>
    </p:spTree>
    <p:extLst>
      <p:ext uri="{BB962C8B-B14F-4D97-AF65-F5344CB8AC3E}">
        <p14:creationId xmlns:p14="http://schemas.microsoft.com/office/powerpoint/2010/main" val="3929234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2916E48-1754-8F38-833D-FEAFF4A1FAB7}"/>
              </a:ext>
            </a:extLst>
          </p:cNvPr>
          <p:cNvSpPr txBox="1"/>
          <p:nvPr/>
        </p:nvSpPr>
        <p:spPr>
          <a:xfrm>
            <a:off x="925931" y="678055"/>
            <a:ext cx="5305940" cy="646331"/>
          </a:xfrm>
          <a:prstGeom prst="rect">
            <a:avLst/>
          </a:prstGeom>
          <a:noFill/>
        </p:spPr>
        <p:txBody>
          <a:bodyPr wrap="none" lIns="0" rIns="0" rtlCol="0">
            <a:spAutoFit/>
          </a:bodyPr>
          <a:lstStyle/>
          <a:p>
            <a:r>
              <a:rPr lang="en-VN" sz="3600" b="1">
                <a:solidFill>
                  <a:srgbClr val="333399"/>
                </a:solidFill>
                <a:latin typeface="Arial" panose="020B0604020202020204" pitchFamily="34" charset="0"/>
                <a:cs typeface="Arial" panose="020B0604020202020204" pitchFamily="34" charset="0"/>
              </a:rPr>
              <a:t>3. Phương pháp đề xuất</a:t>
            </a:r>
          </a:p>
        </p:txBody>
      </p:sp>
      <p:sp>
        <p:nvSpPr>
          <p:cNvPr id="3" name="TextBox 2">
            <a:extLst>
              <a:ext uri="{FF2B5EF4-FFF2-40B4-BE49-F238E27FC236}">
                <a16:creationId xmlns:a16="http://schemas.microsoft.com/office/drawing/2014/main" id="{F3B7B9A9-0313-B45D-6965-0782B299A529}"/>
              </a:ext>
            </a:extLst>
          </p:cNvPr>
          <p:cNvSpPr txBox="1"/>
          <p:nvPr/>
        </p:nvSpPr>
        <p:spPr>
          <a:xfrm>
            <a:off x="856173" y="1327972"/>
            <a:ext cx="3288280" cy="338554"/>
          </a:xfrm>
          <a:prstGeom prst="rect">
            <a:avLst/>
          </a:prstGeom>
          <a:noFill/>
        </p:spPr>
        <p:txBody>
          <a:bodyPr wrap="square" lIns="91440" tIns="45720" rIns="91440" bIns="45720" rtlCol="0" anchor="t">
            <a:spAutoFit/>
          </a:bodyPr>
          <a:lstStyle/>
          <a:p>
            <a:r>
              <a:rPr lang="en-US" sz="1600" b="1">
                <a:solidFill>
                  <a:srgbClr val="000000"/>
                </a:solidFill>
                <a:latin typeface="Arial"/>
                <a:cs typeface="Arial"/>
              </a:rPr>
              <a:t>3.3. </a:t>
            </a:r>
            <a:r>
              <a:rPr lang="en-US" sz="1600" b="1" err="1">
                <a:solidFill>
                  <a:srgbClr val="000000"/>
                </a:solidFill>
                <a:latin typeface="Arial"/>
                <a:cs typeface="Arial"/>
              </a:rPr>
              <a:t>Chuẩn</a:t>
            </a:r>
            <a:r>
              <a:rPr lang="en-US" sz="1600" b="1">
                <a:solidFill>
                  <a:srgbClr val="000000"/>
                </a:solidFill>
                <a:latin typeface="Arial"/>
                <a:cs typeface="Arial"/>
              </a:rPr>
              <a:t> bị </a:t>
            </a:r>
            <a:r>
              <a:rPr lang="en-US" sz="1600" b="1" err="1">
                <a:solidFill>
                  <a:srgbClr val="000000"/>
                </a:solidFill>
                <a:latin typeface="Arial"/>
                <a:cs typeface="Arial"/>
              </a:rPr>
              <a:t>dư</a:t>
            </a:r>
            <a:r>
              <a:rPr lang="en-US" sz="1600" b="1">
                <a:solidFill>
                  <a:srgbClr val="000000"/>
                </a:solidFill>
                <a:latin typeface="Arial"/>
                <a:cs typeface="Arial"/>
              </a:rPr>
              <a:t>̃ </a:t>
            </a:r>
            <a:r>
              <a:rPr lang="en-US" sz="1600" b="1" err="1">
                <a:solidFill>
                  <a:srgbClr val="000000"/>
                </a:solidFill>
                <a:latin typeface="Arial"/>
                <a:cs typeface="Arial"/>
              </a:rPr>
              <a:t>liệu</a:t>
            </a:r>
            <a:endParaRPr lang="en-US" sz="1600" b="1" i="0" u="none" strike="noStrike">
              <a:solidFill>
                <a:srgbClr val="000000"/>
              </a:solidFill>
              <a:effectLst/>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52604153-27A0-7ED0-AB96-19C7BC85BA6D}"/>
              </a:ext>
            </a:extLst>
          </p:cNvPr>
          <p:cNvPicPr>
            <a:picLocks noChangeAspect="1"/>
          </p:cNvPicPr>
          <p:nvPr/>
        </p:nvPicPr>
        <p:blipFill rotWithShape="1">
          <a:blip r:embed="rId3"/>
          <a:srcRect l="37093" t="43105" r="17496" b="32047"/>
          <a:stretch/>
        </p:blipFill>
        <p:spPr>
          <a:xfrm>
            <a:off x="10878723" y="6472052"/>
            <a:ext cx="1139136" cy="267194"/>
          </a:xfrm>
          <a:prstGeom prst="rect">
            <a:avLst/>
          </a:prstGeom>
        </p:spPr>
      </p:pic>
      <p:sp>
        <p:nvSpPr>
          <p:cNvPr id="13" name="TextBox 12">
            <a:extLst>
              <a:ext uri="{FF2B5EF4-FFF2-40B4-BE49-F238E27FC236}">
                <a16:creationId xmlns:a16="http://schemas.microsoft.com/office/drawing/2014/main" id="{5B732B59-A7B5-330A-C33B-F4186C62915B}"/>
              </a:ext>
            </a:extLst>
          </p:cNvPr>
          <p:cNvSpPr txBox="1"/>
          <p:nvPr/>
        </p:nvSpPr>
        <p:spPr>
          <a:xfrm>
            <a:off x="842805" y="1666526"/>
            <a:ext cx="4611322" cy="2262671"/>
          </a:xfrm>
          <a:prstGeom prst="rect">
            <a:avLst/>
          </a:prstGeom>
          <a:noFill/>
        </p:spPr>
        <p:txBody>
          <a:bodyPr wrap="square" rtlCol="0">
            <a:spAutoFit/>
          </a:bodyPr>
          <a:lstStyle/>
          <a:p>
            <a:pPr marL="342900" indent="-342900" algn="just">
              <a:lnSpc>
                <a:spcPct val="150000"/>
              </a:lnSpc>
              <a:buFont typeface="Wingdings" pitchFamily="2" charset="2"/>
              <a:buChar char="Ø"/>
            </a:pPr>
            <a:r>
              <a:rPr lang="vi-VN" sz="1600" dirty="0">
                <a:latin typeface="Arial" panose="020B0604020202020204" pitchFamily="34" charset="0"/>
                <a:cs typeface="Arial" panose="020B0604020202020204" pitchFamily="34" charset="0"/>
              </a:rPr>
              <a:t>Dữ liệu cho mô hình </a:t>
            </a:r>
            <a:r>
              <a:rPr lang="vi-VN" sz="1600" b="1" dirty="0">
                <a:latin typeface="Arial" panose="020B0604020202020204" pitchFamily="34" charset="0"/>
                <a:cs typeface="Arial" panose="020B0604020202020204" pitchFamily="34" charset="0"/>
              </a:rPr>
              <a:t>att2midi</a:t>
            </a:r>
            <a:r>
              <a:rPr lang="vi-VN" sz="1600" dirty="0">
                <a:latin typeface="Arial" panose="020B0604020202020204" pitchFamily="34" charset="0"/>
                <a:cs typeface="Arial" panose="020B0604020202020204" pitchFamily="34" charset="0"/>
              </a:rPr>
              <a:t>:</a:t>
            </a:r>
          </a:p>
          <a:p>
            <a:pPr marL="800100" lvl="1" indent="-342900" algn="just">
              <a:lnSpc>
                <a:spcPct val="150000"/>
              </a:lnSpc>
              <a:buFont typeface="Wingdings" pitchFamily="2" charset="2"/>
              <a:buChar char="q"/>
            </a:pPr>
            <a:r>
              <a:rPr lang="vi-VN" sz="1600" b="1" dirty="0">
                <a:latin typeface="Arial" panose="020B0604020202020204" pitchFamily="34" charset="0"/>
                <a:cs typeface="Arial" panose="020B0604020202020204" pitchFamily="34" charset="0"/>
              </a:rPr>
              <a:t>Kết quả chuẩn bị:</a:t>
            </a:r>
          </a:p>
          <a:p>
            <a:pPr marL="1257300" lvl="2" indent="-342900" algn="just">
              <a:lnSpc>
                <a:spcPct val="150000"/>
              </a:lnSpc>
              <a:buFont typeface="Wingdings" pitchFamily="2" charset="2"/>
              <a:buChar char="§"/>
            </a:pPr>
            <a:r>
              <a:rPr lang="vi-VN" sz="1600" dirty="0">
                <a:latin typeface="Arial" panose="020B0604020202020204" pitchFamily="34" charset="0"/>
                <a:cs typeface="Arial" panose="020B0604020202020204" pitchFamily="34" charset="0"/>
              </a:rPr>
              <a:t>300 cặp </a:t>
            </a:r>
            <a:r>
              <a:rPr lang="vi-VN" sz="1600" b="1" dirty="0">
                <a:latin typeface="Arial" panose="020B0604020202020204" pitchFamily="34" charset="0"/>
                <a:cs typeface="Arial" panose="020B0604020202020204" pitchFamily="34" charset="0"/>
              </a:rPr>
              <a:t>“command – music”</a:t>
            </a:r>
            <a:r>
              <a:rPr lang="vi-VN" sz="1600" dirty="0">
                <a:latin typeface="Arial" panose="020B0604020202020204" pitchFamily="34" charset="0"/>
                <a:cs typeface="Arial" panose="020B0604020202020204" pitchFamily="34" charset="0"/>
              </a:rPr>
              <a:t> công khai của MuseCoCo.</a:t>
            </a:r>
          </a:p>
          <a:p>
            <a:pPr marL="1257300" lvl="2" indent="-342900" algn="just">
              <a:lnSpc>
                <a:spcPct val="150000"/>
              </a:lnSpc>
              <a:buFont typeface="Wingdings" pitchFamily="2" charset="2"/>
              <a:buChar char="§"/>
            </a:pPr>
            <a:r>
              <a:rPr lang="vi-VN" sz="1600" dirty="0">
                <a:latin typeface="Arial" panose="020B0604020202020204" pitchFamily="34" charset="0"/>
                <a:cs typeface="Arial" panose="020B0604020202020204" pitchFamily="34" charset="0"/>
              </a:rPr>
              <a:t>29,000 cặp thu thập từ Hooktheory và xử lý.</a:t>
            </a:r>
          </a:p>
        </p:txBody>
      </p:sp>
      <p:sp>
        <p:nvSpPr>
          <p:cNvPr id="19" name="Slide Number Placeholder 18">
            <a:extLst>
              <a:ext uri="{FF2B5EF4-FFF2-40B4-BE49-F238E27FC236}">
                <a16:creationId xmlns:a16="http://schemas.microsoft.com/office/drawing/2014/main" id="{CC32DD92-7616-173D-8487-E7D7A935B511}"/>
              </a:ext>
            </a:extLst>
          </p:cNvPr>
          <p:cNvSpPr>
            <a:spLocks noGrp="1"/>
          </p:cNvSpPr>
          <p:nvPr>
            <p:ph type="sldNum" sz="quarter" idx="12"/>
          </p:nvPr>
        </p:nvSpPr>
        <p:spPr/>
        <p:txBody>
          <a:bodyPr/>
          <a:lstStyle/>
          <a:p>
            <a:fld id="{330EA680-D336-4FF7-8B7A-9848BB0A1C32}" type="slidenum">
              <a:rPr lang="en-US" smtClean="0"/>
              <a:t>16</a:t>
            </a:fld>
            <a:endParaRPr lang="en-US"/>
          </a:p>
        </p:txBody>
      </p:sp>
      <p:pic>
        <p:nvPicPr>
          <p:cNvPr id="4" name="Picture 3">
            <a:extLst>
              <a:ext uri="{FF2B5EF4-FFF2-40B4-BE49-F238E27FC236}">
                <a16:creationId xmlns:a16="http://schemas.microsoft.com/office/drawing/2014/main" id="{CDB882A2-3179-E438-06A5-7FCA041267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4036" y="1757555"/>
            <a:ext cx="6313823" cy="3601845"/>
          </a:xfrm>
          <a:prstGeom prst="rect">
            <a:avLst/>
          </a:prstGeom>
          <a:effectLst>
            <a:outerShdw blurRad="50800" dist="38100" dir="8100000" algn="tr" rotWithShape="0">
              <a:prstClr val="black">
                <a:alpha val="10000"/>
              </a:prstClr>
            </a:outerShdw>
          </a:effectLst>
        </p:spPr>
      </p:pic>
      <p:sp>
        <p:nvSpPr>
          <p:cNvPr id="5" name="TextBox 4">
            <a:extLst>
              <a:ext uri="{FF2B5EF4-FFF2-40B4-BE49-F238E27FC236}">
                <a16:creationId xmlns:a16="http://schemas.microsoft.com/office/drawing/2014/main" id="{6996ADFF-FA83-7C8F-59AA-20B786B9F3E3}"/>
              </a:ext>
            </a:extLst>
          </p:cNvPr>
          <p:cNvSpPr txBox="1"/>
          <p:nvPr/>
        </p:nvSpPr>
        <p:spPr>
          <a:xfrm>
            <a:off x="4401143" y="5331200"/>
            <a:ext cx="8919608" cy="698717"/>
          </a:xfrm>
          <a:prstGeom prst="rect">
            <a:avLst/>
          </a:prstGeom>
          <a:noFill/>
        </p:spPr>
        <p:txBody>
          <a:bodyPr wrap="square" rtlCol="0">
            <a:spAutoFit/>
          </a:bodyPr>
          <a:lstStyle/>
          <a:p>
            <a:pPr algn="ctr">
              <a:lnSpc>
                <a:spcPct val="150000"/>
              </a:lnSpc>
            </a:pPr>
            <a:r>
              <a:rPr lang="vi-VN" sz="1400" dirty="0">
                <a:latin typeface="Arial" panose="020B0604020202020204" pitchFamily="34" charset="0"/>
                <a:cs typeface="Arial" panose="020B0604020202020204" pitchFamily="34" charset="0"/>
              </a:rPr>
              <a:t>Kiến trúc cào dữ liệu áp dụng 3 kỹ thuật:</a:t>
            </a:r>
            <a:endParaRPr lang="vi-VN" sz="1400" b="1" dirty="0">
              <a:latin typeface="Arial" panose="020B0604020202020204" pitchFamily="34" charset="0"/>
              <a:cs typeface="Arial" panose="020B0604020202020204" pitchFamily="34" charset="0"/>
            </a:endParaRPr>
          </a:p>
          <a:p>
            <a:pPr algn="ctr">
              <a:lnSpc>
                <a:spcPct val="150000"/>
              </a:lnSpc>
            </a:pPr>
            <a:r>
              <a:rPr lang="vi-VN" sz="1400" b="1" dirty="0">
                <a:latin typeface="Arial" panose="020B0604020202020204" pitchFamily="34" charset="0"/>
                <a:cs typeface="Arial" panose="020B0604020202020204" pitchFamily="34" charset="0"/>
              </a:rPr>
              <a:t>Batch Processing</a:t>
            </a:r>
            <a:r>
              <a:rPr lang="vi-VN" sz="1400" dirty="0">
                <a:latin typeface="Arial" panose="020B0604020202020204" pitchFamily="34" charset="0"/>
                <a:cs typeface="Arial" panose="020B0604020202020204" pitchFamily="34" charset="0"/>
              </a:rPr>
              <a:t>,</a:t>
            </a:r>
            <a:r>
              <a:rPr lang="vi-VN" sz="1400" b="1" dirty="0">
                <a:latin typeface="Arial" panose="020B0604020202020204" pitchFamily="34" charset="0"/>
                <a:cs typeface="Arial" panose="020B0604020202020204" pitchFamily="34" charset="0"/>
              </a:rPr>
              <a:t> Multi-threading </a:t>
            </a:r>
            <a:r>
              <a:rPr lang="vi-VN" sz="1400" dirty="0">
                <a:latin typeface="Arial" panose="020B0604020202020204" pitchFamily="34" charset="0"/>
                <a:cs typeface="Arial" panose="020B0604020202020204" pitchFamily="34" charset="0"/>
              </a:rPr>
              <a:t>và</a:t>
            </a:r>
            <a:r>
              <a:rPr lang="vi-VN" sz="1400" b="1" dirty="0">
                <a:latin typeface="Arial" panose="020B0604020202020204" pitchFamily="34" charset="0"/>
                <a:cs typeface="Arial" panose="020B0604020202020204" pitchFamily="34" charset="0"/>
              </a:rPr>
              <a:t> Browser Automation </a:t>
            </a:r>
          </a:p>
        </p:txBody>
      </p:sp>
    </p:spTree>
    <p:extLst>
      <p:ext uri="{BB962C8B-B14F-4D97-AF65-F5344CB8AC3E}">
        <p14:creationId xmlns:p14="http://schemas.microsoft.com/office/powerpoint/2010/main" val="15222989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D46D7E-38A7-0058-82FF-2E5A234A5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0894" y="522706"/>
            <a:ext cx="9490212" cy="3548142"/>
          </a:xfrm>
          <a:prstGeom prst="rect">
            <a:avLst/>
          </a:prstGeom>
        </p:spPr>
      </p:pic>
      <p:sp>
        <p:nvSpPr>
          <p:cNvPr id="4" name="TextBox 3">
            <a:extLst>
              <a:ext uri="{FF2B5EF4-FFF2-40B4-BE49-F238E27FC236}">
                <a16:creationId xmlns:a16="http://schemas.microsoft.com/office/drawing/2014/main" id="{7F5CF06B-FA79-EB65-5B1A-1BD5B83810C9}"/>
              </a:ext>
            </a:extLst>
          </p:cNvPr>
          <p:cNvSpPr txBox="1"/>
          <p:nvPr/>
        </p:nvSpPr>
        <p:spPr>
          <a:xfrm>
            <a:off x="925931" y="678055"/>
            <a:ext cx="5305940" cy="646331"/>
          </a:xfrm>
          <a:prstGeom prst="rect">
            <a:avLst/>
          </a:prstGeom>
          <a:noFill/>
        </p:spPr>
        <p:txBody>
          <a:bodyPr wrap="none" lIns="0" rIns="0" rtlCol="0">
            <a:spAutoFit/>
          </a:bodyPr>
          <a:lstStyle/>
          <a:p>
            <a:r>
              <a:rPr lang="en-VN" sz="3600" b="1">
                <a:solidFill>
                  <a:srgbClr val="333399"/>
                </a:solidFill>
                <a:latin typeface="Arial" panose="020B0604020202020204" pitchFamily="34" charset="0"/>
                <a:cs typeface="Arial" panose="020B0604020202020204" pitchFamily="34" charset="0"/>
              </a:rPr>
              <a:t>3. Phương pháp đề xuất</a:t>
            </a:r>
          </a:p>
        </p:txBody>
      </p:sp>
      <p:sp>
        <p:nvSpPr>
          <p:cNvPr id="5" name="TextBox 4">
            <a:extLst>
              <a:ext uri="{FF2B5EF4-FFF2-40B4-BE49-F238E27FC236}">
                <a16:creationId xmlns:a16="http://schemas.microsoft.com/office/drawing/2014/main" id="{42C1CA81-3E00-B155-E0E5-500391D95E20}"/>
              </a:ext>
            </a:extLst>
          </p:cNvPr>
          <p:cNvSpPr txBox="1"/>
          <p:nvPr/>
        </p:nvSpPr>
        <p:spPr>
          <a:xfrm>
            <a:off x="842805" y="1327972"/>
            <a:ext cx="2593122" cy="338554"/>
          </a:xfrm>
          <a:prstGeom prst="rect">
            <a:avLst/>
          </a:prstGeom>
          <a:noFill/>
        </p:spPr>
        <p:txBody>
          <a:bodyPr wrap="square" lIns="91440" tIns="45720" rIns="91440" bIns="45720" rtlCol="0" anchor="t">
            <a:spAutoFit/>
          </a:bodyPr>
          <a:lstStyle/>
          <a:p>
            <a:r>
              <a:rPr lang="en-US" sz="1600" b="1">
                <a:solidFill>
                  <a:srgbClr val="000000"/>
                </a:solidFill>
                <a:latin typeface="Arial"/>
                <a:cs typeface="Arial"/>
              </a:rPr>
              <a:t>3.4. </a:t>
            </a:r>
            <a:r>
              <a:rPr lang="en-US" sz="1600" b="1" err="1">
                <a:solidFill>
                  <a:srgbClr val="000000"/>
                </a:solidFill>
                <a:latin typeface="Arial"/>
                <a:cs typeface="Arial"/>
              </a:rPr>
              <a:t>Kiến</a:t>
            </a:r>
            <a:r>
              <a:rPr lang="en-US" sz="1600" b="1">
                <a:solidFill>
                  <a:srgbClr val="000000"/>
                </a:solidFill>
                <a:latin typeface="Arial"/>
                <a:cs typeface="Arial"/>
              </a:rPr>
              <a:t> </a:t>
            </a:r>
            <a:r>
              <a:rPr lang="en-US" sz="1600" b="1" err="1">
                <a:solidFill>
                  <a:srgbClr val="000000"/>
                </a:solidFill>
                <a:latin typeface="Arial"/>
                <a:cs typeface="Arial"/>
              </a:rPr>
              <a:t>trúc</a:t>
            </a:r>
            <a:r>
              <a:rPr lang="en-US" sz="1600" b="1">
                <a:solidFill>
                  <a:srgbClr val="000000"/>
                </a:solidFill>
                <a:latin typeface="Arial"/>
                <a:cs typeface="Arial"/>
              </a:rPr>
              <a:t> </a:t>
            </a:r>
            <a:r>
              <a:rPr lang="en-US" sz="1600" b="1" err="1">
                <a:solidFill>
                  <a:srgbClr val="000000"/>
                </a:solidFill>
                <a:latin typeface="Arial"/>
                <a:cs typeface="Arial"/>
              </a:rPr>
              <a:t>mô</a:t>
            </a:r>
            <a:r>
              <a:rPr lang="en-US" sz="1600" b="1">
                <a:solidFill>
                  <a:srgbClr val="000000"/>
                </a:solidFill>
                <a:latin typeface="Arial"/>
                <a:cs typeface="Arial"/>
              </a:rPr>
              <a:t> </a:t>
            </a:r>
            <a:r>
              <a:rPr lang="en-US" sz="1600" b="1" err="1">
                <a:solidFill>
                  <a:srgbClr val="000000"/>
                </a:solidFill>
                <a:latin typeface="Arial"/>
                <a:cs typeface="Arial"/>
              </a:rPr>
              <a:t>hình</a:t>
            </a:r>
            <a:endParaRPr lang="en-US" sz="1600" b="1" i="0" u="none" strike="noStrike">
              <a:solidFill>
                <a:srgbClr val="000000"/>
              </a:solidFill>
              <a:effectLst/>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4782526-09C3-6D1E-89DE-5D21F7F9000E}"/>
              </a:ext>
            </a:extLst>
          </p:cNvPr>
          <p:cNvPicPr>
            <a:picLocks noChangeAspect="1"/>
          </p:cNvPicPr>
          <p:nvPr/>
        </p:nvPicPr>
        <p:blipFill rotWithShape="1">
          <a:blip r:embed="rId4"/>
          <a:srcRect l="37093" t="43105" r="17496" b="32047"/>
          <a:stretch/>
        </p:blipFill>
        <p:spPr>
          <a:xfrm>
            <a:off x="10878723" y="6472052"/>
            <a:ext cx="1139136" cy="267194"/>
          </a:xfrm>
          <a:prstGeom prst="rect">
            <a:avLst/>
          </a:prstGeom>
        </p:spPr>
      </p:pic>
      <p:sp>
        <p:nvSpPr>
          <p:cNvPr id="7" name="TextBox 6">
            <a:extLst>
              <a:ext uri="{FF2B5EF4-FFF2-40B4-BE49-F238E27FC236}">
                <a16:creationId xmlns:a16="http://schemas.microsoft.com/office/drawing/2014/main" id="{4E95A646-F99D-1CEC-6A0A-90976D35CC06}"/>
              </a:ext>
            </a:extLst>
          </p:cNvPr>
          <p:cNvSpPr txBox="1"/>
          <p:nvPr/>
        </p:nvSpPr>
        <p:spPr>
          <a:xfrm>
            <a:off x="842805" y="4043634"/>
            <a:ext cx="5947960" cy="2632003"/>
          </a:xfrm>
          <a:prstGeom prst="rect">
            <a:avLst/>
          </a:prstGeom>
          <a:noFill/>
        </p:spPr>
        <p:txBody>
          <a:bodyPr wrap="square" lIns="91440" tIns="45720" rIns="91440" bIns="45720" rtlCol="0" anchor="t">
            <a:spAutoFit/>
          </a:bodyPr>
          <a:lstStyle/>
          <a:p>
            <a:pPr marL="342900" indent="-342900" algn="just">
              <a:lnSpc>
                <a:spcPct val="150000"/>
              </a:lnSpc>
              <a:buFont typeface="Wingdings" pitchFamily="2" charset="2"/>
              <a:buChar char="Ø"/>
            </a:pPr>
            <a:r>
              <a:rPr lang="vi-VN" sz="1600">
                <a:latin typeface="Arial"/>
                <a:ea typeface="Times New Roman" panose="02020603050405020304" pitchFamily="18" charset="0"/>
                <a:cs typeface="Arial"/>
              </a:rPr>
              <a:t>Mô hình gồm 2 stage: text2att và att2midi.</a:t>
            </a:r>
            <a:endParaRPr lang="vi-VN" sz="1600">
              <a:effectLst/>
              <a:latin typeface="Arial" panose="020B0604020202020204" pitchFamily="34" charset="0"/>
              <a:ea typeface="Times New Roman" panose="02020603050405020304" pitchFamily="18" charset="0"/>
              <a:cs typeface="Arial" panose="020B0604020202020204" pitchFamily="34" charset="0"/>
            </a:endParaRPr>
          </a:p>
          <a:p>
            <a:pPr marL="342900" indent="-342900" algn="just">
              <a:lnSpc>
                <a:spcPct val="150000"/>
              </a:lnSpc>
              <a:buFont typeface="Wingdings" pitchFamily="2" charset="2"/>
              <a:buChar char="Ø"/>
            </a:pPr>
            <a:r>
              <a:rPr lang="vi-VN" sz="1600">
                <a:latin typeface="Arial"/>
                <a:cs typeface="Arial"/>
              </a:rPr>
              <a:t>Lựa chọn kiến trúc trên phù hợp vì:</a:t>
            </a:r>
            <a:endParaRPr lang="vi-VN" sz="1600">
              <a:latin typeface="Arial" panose="020B0604020202020204" pitchFamily="34" charset="0"/>
              <a:cs typeface="Arial" panose="020B0604020202020204" pitchFamily="34" charset="0"/>
            </a:endParaRPr>
          </a:p>
          <a:p>
            <a:pPr marL="800100" lvl="1" indent="-342900" algn="just">
              <a:lnSpc>
                <a:spcPct val="150000"/>
              </a:lnSpc>
              <a:buFont typeface="Wingdings" pitchFamily="2" charset="2"/>
              <a:buChar char="q"/>
            </a:pPr>
            <a:r>
              <a:rPr lang="vi-VN" sz="1600">
                <a:latin typeface="Arial" panose="020B0604020202020204" pitchFamily="34" charset="0"/>
                <a:cs typeface="Arial" panose="020B0604020202020204" pitchFamily="34" charset="0"/>
              </a:rPr>
              <a:t>Khối lượng tài nguyên tính toán;</a:t>
            </a:r>
          </a:p>
          <a:p>
            <a:pPr marL="800100" lvl="1" indent="-342900" algn="just">
              <a:lnSpc>
                <a:spcPct val="150000"/>
              </a:lnSpc>
              <a:buFont typeface="Wingdings" pitchFamily="2" charset="2"/>
              <a:buChar char="q"/>
            </a:pPr>
            <a:r>
              <a:rPr lang="vi-VN" sz="1600">
                <a:latin typeface="Arial" panose="020B0604020202020204" pitchFamily="34" charset="0"/>
                <a:cs typeface="Arial" panose="020B0604020202020204" pitchFamily="34" charset="0"/>
              </a:rPr>
              <a:t>Khối lượng dữ liệu để huấn luyện;</a:t>
            </a:r>
          </a:p>
          <a:p>
            <a:pPr marL="800100" lvl="1" indent="-342900" algn="just">
              <a:lnSpc>
                <a:spcPct val="150000"/>
              </a:lnSpc>
              <a:buFont typeface="Wingdings" pitchFamily="2" charset="2"/>
              <a:buChar char="q"/>
            </a:pPr>
            <a:r>
              <a:rPr lang="vi-VN" sz="1600">
                <a:latin typeface="Arial"/>
                <a:cs typeface="Arial"/>
              </a:rPr>
              <a:t>Kiểm soát đầu ra;</a:t>
            </a:r>
          </a:p>
          <a:p>
            <a:pPr marL="800100" lvl="1" indent="-342900" algn="just">
              <a:lnSpc>
                <a:spcPct val="150000"/>
              </a:lnSpc>
              <a:buFont typeface="Wingdings" pitchFamily="2" charset="2"/>
              <a:buChar char="q"/>
            </a:pPr>
            <a:r>
              <a:rPr lang="vi-VN" sz="1600">
                <a:latin typeface="Arial" panose="020B0604020202020204" pitchFamily="34" charset="0"/>
                <a:cs typeface="Arial" panose="020B0604020202020204" pitchFamily="34" charset="0"/>
              </a:rPr>
              <a:t>Lượng từ vựng cần xử lý;</a:t>
            </a:r>
          </a:p>
          <a:p>
            <a:pPr marL="800100" lvl="1" indent="-342900" algn="just">
              <a:lnSpc>
                <a:spcPct val="150000"/>
              </a:lnSpc>
              <a:buFont typeface="Wingdings" pitchFamily="2" charset="2"/>
              <a:buChar char="q"/>
            </a:pPr>
            <a:r>
              <a:rPr lang="vi-VN" sz="1600">
                <a:latin typeface="Arial" panose="020B0604020202020204" pitchFamily="34" charset="0"/>
                <a:cs typeface="Arial" panose="020B0604020202020204" pitchFamily="34" charset="0"/>
              </a:rPr>
              <a:t>Tách biệt khâu xử lý văn bản và âm nhạc.</a:t>
            </a:r>
          </a:p>
        </p:txBody>
      </p:sp>
      <p:sp>
        <p:nvSpPr>
          <p:cNvPr id="10" name="Slide Number Placeholder 9">
            <a:extLst>
              <a:ext uri="{FF2B5EF4-FFF2-40B4-BE49-F238E27FC236}">
                <a16:creationId xmlns:a16="http://schemas.microsoft.com/office/drawing/2014/main" id="{3A098561-39EF-BE11-6593-4664439800DE}"/>
              </a:ext>
            </a:extLst>
          </p:cNvPr>
          <p:cNvSpPr>
            <a:spLocks noGrp="1"/>
          </p:cNvSpPr>
          <p:nvPr>
            <p:ph type="sldNum" sz="quarter" idx="12"/>
          </p:nvPr>
        </p:nvSpPr>
        <p:spPr/>
        <p:txBody>
          <a:bodyPr/>
          <a:lstStyle/>
          <a:p>
            <a:fld id="{330EA680-D336-4FF7-8B7A-9848BB0A1C32}" type="slidenum">
              <a:rPr lang="en-US" smtClean="0"/>
              <a:t>17</a:t>
            </a:fld>
            <a:endParaRPr lang="en-US"/>
          </a:p>
        </p:txBody>
      </p:sp>
    </p:spTree>
    <p:extLst>
      <p:ext uri="{BB962C8B-B14F-4D97-AF65-F5344CB8AC3E}">
        <p14:creationId xmlns:p14="http://schemas.microsoft.com/office/powerpoint/2010/main" val="1425370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2916E48-1754-8F38-833D-FEAFF4A1FAB7}"/>
              </a:ext>
            </a:extLst>
          </p:cNvPr>
          <p:cNvSpPr txBox="1"/>
          <p:nvPr/>
        </p:nvSpPr>
        <p:spPr>
          <a:xfrm>
            <a:off x="925931" y="678055"/>
            <a:ext cx="5305940" cy="646331"/>
          </a:xfrm>
          <a:prstGeom prst="rect">
            <a:avLst/>
          </a:prstGeom>
          <a:noFill/>
        </p:spPr>
        <p:txBody>
          <a:bodyPr wrap="none" lIns="0" rIns="0" rtlCol="0">
            <a:spAutoFit/>
          </a:bodyPr>
          <a:lstStyle/>
          <a:p>
            <a:r>
              <a:rPr lang="en-VN" sz="3600" b="1">
                <a:solidFill>
                  <a:srgbClr val="333399"/>
                </a:solidFill>
                <a:latin typeface="Arial" panose="020B0604020202020204" pitchFamily="34" charset="0"/>
                <a:cs typeface="Arial" panose="020B0604020202020204" pitchFamily="34" charset="0"/>
              </a:rPr>
              <a:t>3. Phương pháp đề xuất</a:t>
            </a:r>
          </a:p>
        </p:txBody>
      </p:sp>
      <p:sp>
        <p:nvSpPr>
          <p:cNvPr id="3" name="TextBox 2">
            <a:extLst>
              <a:ext uri="{FF2B5EF4-FFF2-40B4-BE49-F238E27FC236}">
                <a16:creationId xmlns:a16="http://schemas.microsoft.com/office/drawing/2014/main" id="{F3B7B9A9-0313-B45D-6965-0782B299A529}"/>
              </a:ext>
            </a:extLst>
          </p:cNvPr>
          <p:cNvSpPr txBox="1"/>
          <p:nvPr/>
        </p:nvSpPr>
        <p:spPr>
          <a:xfrm>
            <a:off x="842805" y="1327972"/>
            <a:ext cx="2593122" cy="338554"/>
          </a:xfrm>
          <a:prstGeom prst="rect">
            <a:avLst/>
          </a:prstGeom>
          <a:noFill/>
        </p:spPr>
        <p:txBody>
          <a:bodyPr wrap="square" lIns="91440" tIns="45720" rIns="91440" bIns="45720" rtlCol="0" anchor="t">
            <a:spAutoFit/>
          </a:bodyPr>
          <a:lstStyle/>
          <a:p>
            <a:r>
              <a:rPr lang="en-US" sz="1600" b="1">
                <a:solidFill>
                  <a:srgbClr val="000000"/>
                </a:solidFill>
                <a:latin typeface="Arial"/>
                <a:cs typeface="Arial"/>
              </a:rPr>
              <a:t>3.5. text2att</a:t>
            </a:r>
            <a:endParaRPr lang="en-US" sz="1600" b="1" i="0" u="none" strike="noStrike">
              <a:solidFill>
                <a:srgbClr val="000000"/>
              </a:solidFill>
              <a:effectLst/>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52604153-27A0-7ED0-AB96-19C7BC85BA6D}"/>
              </a:ext>
            </a:extLst>
          </p:cNvPr>
          <p:cNvPicPr>
            <a:picLocks noChangeAspect="1"/>
          </p:cNvPicPr>
          <p:nvPr/>
        </p:nvPicPr>
        <p:blipFill rotWithShape="1">
          <a:blip r:embed="rId3"/>
          <a:srcRect l="37093" t="43105" r="17496" b="32047"/>
          <a:stretch/>
        </p:blipFill>
        <p:spPr>
          <a:xfrm>
            <a:off x="10878723" y="6472052"/>
            <a:ext cx="1139136" cy="267194"/>
          </a:xfrm>
          <a:prstGeom prst="rect">
            <a:avLst/>
          </a:prstGeom>
        </p:spPr>
      </p:pic>
      <p:grpSp>
        <p:nvGrpSpPr>
          <p:cNvPr id="5" name="Group 4">
            <a:extLst>
              <a:ext uri="{FF2B5EF4-FFF2-40B4-BE49-F238E27FC236}">
                <a16:creationId xmlns:a16="http://schemas.microsoft.com/office/drawing/2014/main" id="{108AB894-E4C6-98E6-BDF6-19A0AC6CBAE2}"/>
              </a:ext>
            </a:extLst>
          </p:cNvPr>
          <p:cNvGrpSpPr/>
          <p:nvPr/>
        </p:nvGrpSpPr>
        <p:grpSpPr>
          <a:xfrm>
            <a:off x="1274099" y="2982385"/>
            <a:ext cx="3841056" cy="3756861"/>
            <a:chOff x="1281857" y="2253298"/>
            <a:chExt cx="4319686" cy="4493261"/>
          </a:xfrm>
        </p:grpSpPr>
        <p:pic>
          <p:nvPicPr>
            <p:cNvPr id="4" name="Picture 3" descr="A diagram of a computer program&#10;&#10;Description automatically generated">
              <a:extLst>
                <a:ext uri="{FF2B5EF4-FFF2-40B4-BE49-F238E27FC236}">
                  <a16:creationId xmlns:a16="http://schemas.microsoft.com/office/drawing/2014/main" id="{99A0643D-502B-AFAD-2CBD-6595ACAA0C84}"/>
                </a:ext>
              </a:extLst>
            </p:cNvPr>
            <p:cNvPicPr>
              <a:picLocks noChangeAspect="1"/>
            </p:cNvPicPr>
            <p:nvPr/>
          </p:nvPicPr>
          <p:blipFill>
            <a:blip r:embed="rId4"/>
            <a:stretch>
              <a:fillRect/>
            </a:stretch>
          </p:blipFill>
          <p:spPr>
            <a:xfrm>
              <a:off x="1281857" y="2253298"/>
              <a:ext cx="4319686" cy="4114801"/>
            </a:xfrm>
            <a:prstGeom prst="rect">
              <a:avLst/>
            </a:prstGeom>
          </p:spPr>
        </p:pic>
        <p:sp>
          <p:nvSpPr>
            <p:cNvPr id="6" name="TextBox 5">
              <a:extLst>
                <a:ext uri="{FF2B5EF4-FFF2-40B4-BE49-F238E27FC236}">
                  <a16:creationId xmlns:a16="http://schemas.microsoft.com/office/drawing/2014/main" id="{3C753EDE-B5A1-F94C-3151-AD9653C9CD66}"/>
                </a:ext>
              </a:extLst>
            </p:cNvPr>
            <p:cNvSpPr txBox="1"/>
            <p:nvPr/>
          </p:nvSpPr>
          <p:spPr>
            <a:xfrm>
              <a:off x="1296112" y="6371007"/>
              <a:ext cx="4151906" cy="375552"/>
            </a:xfrm>
            <a:prstGeom prst="rect">
              <a:avLst/>
            </a:prstGeom>
            <a:noFill/>
          </p:spPr>
          <p:txBody>
            <a:bodyPr wrap="square" lIns="91440" tIns="45720" rIns="91440" bIns="45720" rtlCol="0" anchor="t">
              <a:spAutoFit/>
            </a:bodyPr>
            <a:lstStyle>
              <a:defPPr>
                <a:defRPr lang="en-US"/>
              </a:defPPr>
              <a:lvl1pPr algn="ctr">
                <a:lnSpc>
                  <a:spcPct val="150000"/>
                </a:lnSpc>
                <a:defRPr sz="1400">
                  <a:latin typeface="Arial" panose="020B0604020202020204" pitchFamily="34" charset="0"/>
                  <a:cs typeface="Arial" panose="020B0604020202020204" pitchFamily="34" charset="0"/>
                </a:defRPr>
              </a:lvl1pPr>
            </a:lstStyle>
            <a:p>
              <a:r>
                <a:rPr lang="vi-VN" b="1" dirty="0"/>
                <a:t>Mô tả flow text2att</a:t>
              </a:r>
              <a:endParaRPr lang="en-US" b="1" dirty="0"/>
            </a:p>
          </p:txBody>
        </p:sp>
      </p:grpSp>
      <p:sp>
        <p:nvSpPr>
          <p:cNvPr id="10" name="Slide Number Placeholder 9">
            <a:extLst>
              <a:ext uri="{FF2B5EF4-FFF2-40B4-BE49-F238E27FC236}">
                <a16:creationId xmlns:a16="http://schemas.microsoft.com/office/drawing/2014/main" id="{C84CD53B-DC41-D073-144C-F7CA43540936}"/>
              </a:ext>
            </a:extLst>
          </p:cNvPr>
          <p:cNvSpPr>
            <a:spLocks noGrp="1"/>
          </p:cNvSpPr>
          <p:nvPr>
            <p:ph type="sldNum" sz="quarter" idx="12"/>
          </p:nvPr>
        </p:nvSpPr>
        <p:spPr/>
        <p:txBody>
          <a:bodyPr/>
          <a:lstStyle/>
          <a:p>
            <a:fld id="{330EA680-D336-4FF7-8B7A-9848BB0A1C32}" type="slidenum">
              <a:rPr lang="en-US" smtClean="0"/>
              <a:t>18</a:t>
            </a:fld>
            <a:endParaRPr lang="en-US"/>
          </a:p>
        </p:txBody>
      </p:sp>
      <p:sp>
        <p:nvSpPr>
          <p:cNvPr id="7" name="TextBox 6">
            <a:extLst>
              <a:ext uri="{FF2B5EF4-FFF2-40B4-BE49-F238E27FC236}">
                <a16:creationId xmlns:a16="http://schemas.microsoft.com/office/drawing/2014/main" id="{343CA5B0-D076-D3A5-94A1-40286464441F}"/>
              </a:ext>
            </a:extLst>
          </p:cNvPr>
          <p:cNvSpPr txBox="1"/>
          <p:nvPr/>
        </p:nvSpPr>
        <p:spPr>
          <a:xfrm>
            <a:off x="842805" y="1656652"/>
            <a:ext cx="5951695" cy="1154675"/>
          </a:xfrm>
          <a:prstGeom prst="rect">
            <a:avLst/>
          </a:prstGeom>
          <a:noFill/>
        </p:spPr>
        <p:txBody>
          <a:bodyPr wrap="square" lIns="91440" tIns="45720" rIns="91440" bIns="45720" rtlCol="0" anchor="t">
            <a:spAutoFit/>
          </a:bodyPr>
          <a:lstStyle/>
          <a:p>
            <a:pPr marL="342900" indent="-342900" algn="just">
              <a:lnSpc>
                <a:spcPct val="150000"/>
              </a:lnSpc>
              <a:buFont typeface="Wingdings,Sans-Serif"/>
              <a:buChar char="Ø"/>
            </a:pPr>
            <a:r>
              <a:rPr lang="vi-VN" sz="1600" baseline="0" dirty="0">
                <a:latin typeface="Arial"/>
                <a:ea typeface="Arial"/>
                <a:cs typeface="Arial"/>
              </a:rPr>
              <a:t>Checkpoint gốc: bert-uncased-multilangage </a:t>
            </a:r>
            <a:r>
              <a:rPr lang="vi-VN" sz="1600" dirty="0">
                <a:latin typeface="Arial"/>
                <a:ea typeface="Arial"/>
                <a:cs typeface="Arial"/>
              </a:rPr>
              <a:t>(168M params)</a:t>
            </a:r>
            <a:r>
              <a:rPr lang="en-US" sz="1600" dirty="0">
                <a:latin typeface="Arial"/>
                <a:ea typeface="Arial"/>
                <a:cs typeface="Arial"/>
              </a:rPr>
              <a:t>​.</a:t>
            </a:r>
          </a:p>
          <a:p>
            <a:pPr marL="342900" lvl="0" indent="-342900" algn="just" rtl="0">
              <a:lnSpc>
                <a:spcPct val="150000"/>
              </a:lnSpc>
              <a:buFont typeface="Wingdings,Sans-Serif"/>
              <a:buChar char="Ø"/>
            </a:pPr>
            <a:r>
              <a:rPr lang="vi-VN" sz="1600" baseline="0" dirty="0">
                <a:latin typeface="Arial"/>
                <a:ea typeface="Arial"/>
                <a:cs typeface="Arial"/>
              </a:rPr>
              <a:t>Thêm nhiều [CLS] đại diện cho mỗi nhãn để học được bối cảnh trong câu.</a:t>
            </a:r>
            <a:r>
              <a:rPr lang="vi-VN" sz="1600" dirty="0">
                <a:latin typeface="Arial"/>
                <a:ea typeface="Arial"/>
                <a:cs typeface="Arial"/>
              </a:rPr>
              <a:t>​</a:t>
            </a:r>
            <a:endParaRPr lang="vi-VN" sz="1600" dirty="0">
              <a:latin typeface="Arial" panose="020B060402020202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51F1474B-5A26-376A-11E6-16500FD8F041}"/>
              </a:ext>
            </a:extLst>
          </p:cNvPr>
          <p:cNvGrpSpPr/>
          <p:nvPr/>
        </p:nvGrpSpPr>
        <p:grpSpPr>
          <a:xfrm>
            <a:off x="5152331" y="2387570"/>
            <a:ext cx="6196864" cy="4477651"/>
            <a:chOff x="5858968" y="1303789"/>
            <a:chExt cx="7444855" cy="5294690"/>
          </a:xfrm>
        </p:grpSpPr>
        <p:pic>
          <p:nvPicPr>
            <p:cNvPr id="11" name="Picture 10">
              <a:extLst>
                <a:ext uri="{FF2B5EF4-FFF2-40B4-BE49-F238E27FC236}">
                  <a16:creationId xmlns:a16="http://schemas.microsoft.com/office/drawing/2014/main" id="{8ED4F35F-9AD0-ED4C-B61A-9BA1F8BCE96E}"/>
                </a:ext>
              </a:extLst>
            </p:cNvPr>
            <p:cNvPicPr>
              <a:picLocks noChangeAspect="1"/>
            </p:cNvPicPr>
            <p:nvPr/>
          </p:nvPicPr>
          <p:blipFill>
            <a:blip r:embed="rId5"/>
            <a:stretch>
              <a:fillRect/>
            </a:stretch>
          </p:blipFill>
          <p:spPr>
            <a:xfrm>
              <a:off x="6733985" y="1303789"/>
              <a:ext cx="5694820" cy="4562516"/>
            </a:xfrm>
            <a:prstGeom prst="rect">
              <a:avLst/>
            </a:prstGeom>
          </p:spPr>
        </p:pic>
        <p:sp>
          <p:nvSpPr>
            <p:cNvPr id="12" name="TextBox 11">
              <a:extLst>
                <a:ext uri="{FF2B5EF4-FFF2-40B4-BE49-F238E27FC236}">
                  <a16:creationId xmlns:a16="http://schemas.microsoft.com/office/drawing/2014/main" id="{95BF05F7-F98B-8A59-A9B0-20251AAD7107}"/>
                </a:ext>
              </a:extLst>
            </p:cNvPr>
            <p:cNvSpPr txBox="1"/>
            <p:nvPr/>
          </p:nvSpPr>
          <p:spPr>
            <a:xfrm>
              <a:off x="5858968" y="5772267"/>
              <a:ext cx="7444855" cy="826212"/>
            </a:xfrm>
            <a:prstGeom prst="rect">
              <a:avLst/>
            </a:prstGeom>
            <a:noFill/>
          </p:spPr>
          <p:txBody>
            <a:bodyPr wrap="square" rtlCol="0">
              <a:spAutoFit/>
            </a:bodyPr>
            <a:lstStyle/>
            <a:p>
              <a:pPr algn="ctr">
                <a:lnSpc>
                  <a:spcPct val="150000"/>
                </a:lnSpc>
              </a:pPr>
              <a:r>
                <a:rPr lang="vi-VN" sz="1400" b="1" dirty="0">
                  <a:latin typeface="Arial" panose="020B0604020202020204" pitchFamily="34" charset="0"/>
                  <a:cs typeface="Arial" panose="020B0604020202020204" pitchFamily="34" charset="0"/>
                </a:rPr>
                <a:t>Tên và giá trị tương ứng của các nhãn trong mỗi câu template</a:t>
              </a:r>
              <a:br>
                <a:rPr lang="vi-VN" sz="1400" b="1" dirty="0">
                  <a:latin typeface="Arial" panose="020B0604020202020204" pitchFamily="34" charset="0"/>
                  <a:cs typeface="Arial" panose="020B0604020202020204" pitchFamily="34" charset="0"/>
                </a:rPr>
              </a:br>
              <a:r>
                <a:rPr lang="vi-VN" sz="1400" b="1" dirty="0">
                  <a:latin typeface="Arial" panose="020B0604020202020204" pitchFamily="34" charset="0"/>
                  <a:cs typeface="Arial" panose="020B0604020202020204" pitchFamily="34" charset="0"/>
                </a:rPr>
                <a:t>từ bài báo MuseCoCo (đã được rút gọn)</a:t>
              </a:r>
            </a:p>
          </p:txBody>
        </p:sp>
      </p:grpSp>
    </p:spTree>
    <p:extLst>
      <p:ext uri="{BB962C8B-B14F-4D97-AF65-F5344CB8AC3E}">
        <p14:creationId xmlns:p14="http://schemas.microsoft.com/office/powerpoint/2010/main" val="634097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E36F023-6C36-F202-493C-1A82EFB22785}"/>
              </a:ext>
            </a:extLst>
          </p:cNvPr>
          <p:cNvPicPr>
            <a:picLocks noChangeAspect="1"/>
          </p:cNvPicPr>
          <p:nvPr/>
        </p:nvPicPr>
        <p:blipFill>
          <a:blip r:embed="rId3"/>
          <a:stretch>
            <a:fillRect/>
          </a:stretch>
        </p:blipFill>
        <p:spPr>
          <a:xfrm>
            <a:off x="1115238" y="1709148"/>
            <a:ext cx="4722388" cy="4571993"/>
          </a:xfrm>
          <a:prstGeom prst="rect">
            <a:avLst/>
          </a:prstGeom>
        </p:spPr>
      </p:pic>
      <p:sp>
        <p:nvSpPr>
          <p:cNvPr id="8" name="TextBox 7">
            <a:extLst>
              <a:ext uri="{FF2B5EF4-FFF2-40B4-BE49-F238E27FC236}">
                <a16:creationId xmlns:a16="http://schemas.microsoft.com/office/drawing/2014/main" id="{02916E48-1754-8F38-833D-FEAFF4A1FAB7}"/>
              </a:ext>
            </a:extLst>
          </p:cNvPr>
          <p:cNvSpPr txBox="1"/>
          <p:nvPr/>
        </p:nvSpPr>
        <p:spPr>
          <a:xfrm>
            <a:off x="925931" y="678055"/>
            <a:ext cx="5305940" cy="646331"/>
          </a:xfrm>
          <a:prstGeom prst="rect">
            <a:avLst/>
          </a:prstGeom>
          <a:noFill/>
        </p:spPr>
        <p:txBody>
          <a:bodyPr wrap="none" lIns="0" rIns="0" rtlCol="0">
            <a:spAutoFit/>
          </a:bodyPr>
          <a:lstStyle/>
          <a:p>
            <a:r>
              <a:rPr lang="en-VN" sz="3600" b="1">
                <a:solidFill>
                  <a:srgbClr val="333399"/>
                </a:solidFill>
                <a:latin typeface="Arial" panose="020B0604020202020204" pitchFamily="34" charset="0"/>
                <a:cs typeface="Arial" panose="020B0604020202020204" pitchFamily="34" charset="0"/>
              </a:rPr>
              <a:t>3. Phương pháp đề xuất</a:t>
            </a:r>
          </a:p>
        </p:txBody>
      </p:sp>
      <p:pic>
        <p:nvPicPr>
          <p:cNvPr id="2" name="Picture 1">
            <a:extLst>
              <a:ext uri="{FF2B5EF4-FFF2-40B4-BE49-F238E27FC236}">
                <a16:creationId xmlns:a16="http://schemas.microsoft.com/office/drawing/2014/main" id="{52604153-27A0-7ED0-AB96-19C7BC85BA6D}"/>
              </a:ext>
            </a:extLst>
          </p:cNvPr>
          <p:cNvPicPr>
            <a:picLocks noChangeAspect="1"/>
          </p:cNvPicPr>
          <p:nvPr/>
        </p:nvPicPr>
        <p:blipFill rotWithShape="1">
          <a:blip r:embed="rId4"/>
          <a:srcRect l="37093" t="43105" r="17496" b="32047"/>
          <a:stretch/>
        </p:blipFill>
        <p:spPr>
          <a:xfrm>
            <a:off x="10878723" y="6472052"/>
            <a:ext cx="1139136" cy="267194"/>
          </a:xfrm>
          <a:prstGeom prst="rect">
            <a:avLst/>
          </a:prstGeom>
        </p:spPr>
      </p:pic>
      <p:sp>
        <p:nvSpPr>
          <p:cNvPr id="9" name="Slide Number Placeholder 8">
            <a:extLst>
              <a:ext uri="{FF2B5EF4-FFF2-40B4-BE49-F238E27FC236}">
                <a16:creationId xmlns:a16="http://schemas.microsoft.com/office/drawing/2014/main" id="{94A33EB0-50B6-BAC6-4A87-DA8120E592FA}"/>
              </a:ext>
            </a:extLst>
          </p:cNvPr>
          <p:cNvSpPr>
            <a:spLocks noGrp="1"/>
          </p:cNvSpPr>
          <p:nvPr>
            <p:ph type="sldNum" sz="quarter" idx="12"/>
          </p:nvPr>
        </p:nvSpPr>
        <p:spPr/>
        <p:txBody>
          <a:bodyPr/>
          <a:lstStyle/>
          <a:p>
            <a:fld id="{330EA680-D336-4FF7-8B7A-9848BB0A1C32}" type="slidenum">
              <a:rPr lang="en-US" smtClean="0"/>
              <a:t>19</a:t>
            </a:fld>
            <a:endParaRPr lang="en-US"/>
          </a:p>
        </p:txBody>
      </p:sp>
      <p:sp>
        <p:nvSpPr>
          <p:cNvPr id="6" name="TextBox 5">
            <a:extLst>
              <a:ext uri="{FF2B5EF4-FFF2-40B4-BE49-F238E27FC236}">
                <a16:creationId xmlns:a16="http://schemas.microsoft.com/office/drawing/2014/main" id="{138BEBD4-881D-6141-01DA-1D45077405D0}"/>
              </a:ext>
            </a:extLst>
          </p:cNvPr>
          <p:cNvSpPr txBox="1"/>
          <p:nvPr/>
        </p:nvSpPr>
        <p:spPr>
          <a:xfrm>
            <a:off x="1400479" y="6179945"/>
            <a:ext cx="4151906" cy="375552"/>
          </a:xfrm>
          <a:prstGeom prst="rect">
            <a:avLst/>
          </a:prstGeom>
          <a:noFill/>
        </p:spPr>
        <p:txBody>
          <a:bodyPr wrap="square" lIns="91440" tIns="45720" rIns="91440" bIns="45720" rtlCol="0" anchor="t">
            <a:spAutoFit/>
          </a:bodyPr>
          <a:lstStyle>
            <a:defPPr>
              <a:defRPr lang="en-US"/>
            </a:defPPr>
            <a:lvl1pPr algn="ctr">
              <a:lnSpc>
                <a:spcPct val="150000"/>
              </a:lnSpc>
              <a:defRPr sz="1400">
                <a:latin typeface="Arial" panose="020B0604020202020204" pitchFamily="34" charset="0"/>
                <a:cs typeface="Arial" panose="020B0604020202020204" pitchFamily="34" charset="0"/>
              </a:defRPr>
            </a:lvl1pPr>
          </a:lstStyle>
          <a:p>
            <a:r>
              <a:rPr lang="vi-VN" b="1" dirty="0">
                <a:latin typeface="Arial"/>
                <a:cs typeface="Arial"/>
              </a:rPr>
              <a:t>Tham số huấn luyện text2att dựa trên BERT</a:t>
            </a:r>
            <a:endParaRPr lang="en-US" dirty="0"/>
          </a:p>
        </p:txBody>
      </p:sp>
      <p:sp>
        <p:nvSpPr>
          <p:cNvPr id="12" name="TextBox 11">
            <a:extLst>
              <a:ext uri="{FF2B5EF4-FFF2-40B4-BE49-F238E27FC236}">
                <a16:creationId xmlns:a16="http://schemas.microsoft.com/office/drawing/2014/main" id="{F5F7F062-09B1-FB9E-23B0-23EF119EB715}"/>
              </a:ext>
            </a:extLst>
          </p:cNvPr>
          <p:cNvSpPr txBox="1"/>
          <p:nvPr/>
        </p:nvSpPr>
        <p:spPr>
          <a:xfrm>
            <a:off x="842805" y="1327972"/>
            <a:ext cx="6406134" cy="338554"/>
          </a:xfrm>
          <a:prstGeom prst="rect">
            <a:avLst/>
          </a:prstGeom>
          <a:noFill/>
        </p:spPr>
        <p:txBody>
          <a:bodyPr wrap="square" lIns="91440" tIns="45720" rIns="91440" bIns="45720" rtlCol="0" anchor="t">
            <a:spAutoFit/>
          </a:bodyPr>
          <a:lstStyle/>
          <a:p>
            <a:r>
              <a:rPr lang="en-US" sz="1600" b="1">
                <a:solidFill>
                  <a:srgbClr val="000000"/>
                </a:solidFill>
                <a:latin typeface="Arial"/>
                <a:cs typeface="Arial"/>
              </a:rPr>
              <a:t>3.5. text2att – Tham </a:t>
            </a:r>
            <a:r>
              <a:rPr lang="en-US" sz="1600" b="1" err="1">
                <a:solidFill>
                  <a:srgbClr val="000000"/>
                </a:solidFill>
                <a:latin typeface="Arial"/>
                <a:cs typeface="Arial"/>
              </a:rPr>
              <a:t>sô</a:t>
            </a:r>
            <a:r>
              <a:rPr lang="en-US" sz="1600" b="1">
                <a:solidFill>
                  <a:srgbClr val="000000"/>
                </a:solidFill>
                <a:latin typeface="Arial"/>
                <a:cs typeface="Arial"/>
              </a:rPr>
              <a:t>́ </a:t>
            </a:r>
            <a:r>
              <a:rPr lang="en-US" sz="1600" b="1" err="1">
                <a:solidFill>
                  <a:srgbClr val="000000"/>
                </a:solidFill>
                <a:latin typeface="Arial"/>
                <a:cs typeface="Arial"/>
              </a:rPr>
              <a:t>huấn</a:t>
            </a:r>
            <a:r>
              <a:rPr lang="en-US" sz="1600" b="1">
                <a:solidFill>
                  <a:srgbClr val="000000"/>
                </a:solidFill>
                <a:latin typeface="Arial"/>
                <a:cs typeface="Arial"/>
              </a:rPr>
              <a:t> </a:t>
            </a:r>
            <a:r>
              <a:rPr lang="en-US" sz="1600" b="1" err="1">
                <a:solidFill>
                  <a:srgbClr val="000000"/>
                </a:solidFill>
                <a:latin typeface="Arial"/>
                <a:cs typeface="Arial"/>
              </a:rPr>
              <a:t>luyện</a:t>
            </a:r>
            <a:r>
              <a:rPr lang="en-US" sz="1600" b="1">
                <a:solidFill>
                  <a:srgbClr val="000000"/>
                </a:solidFill>
                <a:latin typeface="Arial"/>
                <a:cs typeface="Arial"/>
              </a:rPr>
              <a:t> </a:t>
            </a:r>
            <a:r>
              <a:rPr lang="en-US" sz="1600" b="1" err="1">
                <a:solidFill>
                  <a:srgbClr val="000000"/>
                </a:solidFill>
                <a:latin typeface="Arial"/>
                <a:cs typeface="Arial"/>
              </a:rPr>
              <a:t>va</a:t>
            </a:r>
            <a:r>
              <a:rPr lang="en-US" sz="1600" b="1">
                <a:solidFill>
                  <a:srgbClr val="000000"/>
                </a:solidFill>
                <a:latin typeface="Arial"/>
                <a:cs typeface="Arial"/>
              </a:rPr>
              <a:t>̀ </a:t>
            </a:r>
            <a:r>
              <a:rPr lang="en-US" sz="1600" b="1" err="1">
                <a:solidFill>
                  <a:srgbClr val="000000"/>
                </a:solidFill>
                <a:latin typeface="Arial"/>
                <a:cs typeface="Arial"/>
              </a:rPr>
              <a:t>đầu</a:t>
            </a:r>
            <a:r>
              <a:rPr lang="en-US" sz="1600" b="1">
                <a:solidFill>
                  <a:srgbClr val="000000"/>
                </a:solidFill>
                <a:latin typeface="Arial"/>
                <a:cs typeface="Arial"/>
              </a:rPr>
              <a:t> </a:t>
            </a:r>
            <a:r>
              <a:rPr lang="en-US" sz="1600" b="1" err="1">
                <a:solidFill>
                  <a:srgbClr val="000000"/>
                </a:solidFill>
                <a:latin typeface="Arial"/>
                <a:cs typeface="Arial"/>
              </a:rPr>
              <a:t>ra</a:t>
            </a:r>
            <a:endParaRPr lang="en-US" sz="1600" b="1" i="0" u="none" strike="noStrike">
              <a:solidFill>
                <a:srgbClr val="000000"/>
              </a:solidFill>
              <a:effectLst/>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87E44CB0-D74A-0110-53C4-C2F37B850DD4}"/>
              </a:ext>
            </a:extLst>
          </p:cNvPr>
          <p:cNvSpPr txBox="1"/>
          <p:nvPr/>
        </p:nvSpPr>
        <p:spPr>
          <a:xfrm>
            <a:off x="6442269" y="2510861"/>
            <a:ext cx="5605609" cy="2862322"/>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pPr algn="ctr"/>
            <a:r>
              <a:rPr lang="en-US" sz="2000" b="1">
                <a:solidFill>
                  <a:srgbClr val="202124"/>
                </a:solidFill>
                <a:latin typeface="Arial"/>
                <a:cs typeface="Arial"/>
              </a:rPr>
              <a:t>TEXT</a:t>
            </a:r>
          </a:p>
          <a:p>
            <a:pPr algn="ctr"/>
            <a:endParaRPr lang="en-US" sz="2000" b="1">
              <a:solidFill>
                <a:srgbClr val="202124"/>
              </a:solidFill>
              <a:latin typeface="Arial"/>
              <a:cs typeface="Arial"/>
            </a:endParaRPr>
          </a:p>
          <a:p>
            <a:pPr algn="ctr"/>
            <a:endParaRPr lang="en-US" sz="2000" b="1">
              <a:solidFill>
                <a:srgbClr val="202124"/>
              </a:solidFill>
              <a:latin typeface="Arial"/>
              <a:cs typeface="Arial"/>
            </a:endParaRPr>
          </a:p>
          <a:p>
            <a:pPr algn="ctr"/>
            <a:endParaRPr lang="en-US" sz="2000" b="1">
              <a:solidFill>
                <a:srgbClr val="202124"/>
              </a:solidFill>
              <a:latin typeface="Arial"/>
              <a:cs typeface="Arial"/>
            </a:endParaRPr>
          </a:p>
          <a:p>
            <a:pPr algn="ctr"/>
            <a:endParaRPr lang="en-US" sz="2000" b="1">
              <a:solidFill>
                <a:srgbClr val="202124"/>
              </a:solidFill>
              <a:latin typeface="Arial"/>
              <a:cs typeface="Arial"/>
            </a:endParaRPr>
          </a:p>
          <a:p>
            <a:pPr algn="ctr"/>
            <a:endParaRPr lang="en-US" sz="2000" b="1">
              <a:solidFill>
                <a:srgbClr val="202124"/>
              </a:solidFill>
              <a:latin typeface="Arial"/>
              <a:cs typeface="Arial"/>
            </a:endParaRPr>
          </a:p>
          <a:p>
            <a:pPr algn="ctr"/>
            <a:endParaRPr lang="en-US" sz="2000" b="1">
              <a:solidFill>
                <a:srgbClr val="202124"/>
              </a:solidFill>
              <a:latin typeface="Arial"/>
              <a:cs typeface="Arial"/>
            </a:endParaRPr>
          </a:p>
          <a:p>
            <a:pPr algn="ctr"/>
            <a:endParaRPr lang="en-US" sz="2000" b="1">
              <a:solidFill>
                <a:srgbClr val="202124"/>
              </a:solidFill>
              <a:latin typeface="Arial"/>
              <a:cs typeface="Arial"/>
            </a:endParaRPr>
          </a:p>
          <a:p>
            <a:pPr algn="ctr"/>
            <a:endParaRPr lang="en-US" sz="2000" b="1">
              <a:solidFill>
                <a:srgbClr val="202124"/>
              </a:solidFill>
              <a:latin typeface="Arial"/>
              <a:cs typeface="Arial"/>
            </a:endParaRPr>
          </a:p>
        </p:txBody>
      </p:sp>
      <p:sp>
        <p:nvSpPr>
          <p:cNvPr id="16" name="TextBox 10">
            <a:extLst>
              <a:ext uri="{FF2B5EF4-FFF2-40B4-BE49-F238E27FC236}">
                <a16:creationId xmlns:a16="http://schemas.microsoft.com/office/drawing/2014/main" id="{E31272C1-F868-9E0E-D278-35C30D22F00C}"/>
              </a:ext>
            </a:extLst>
          </p:cNvPr>
          <p:cNvSpPr txBox="1"/>
          <p:nvPr/>
        </p:nvSpPr>
        <p:spPr>
          <a:xfrm>
            <a:off x="6514156" y="4710597"/>
            <a:ext cx="5562479" cy="33855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i="0">
                <a:solidFill>
                  <a:srgbClr val="202124"/>
                </a:solidFill>
                <a:effectLst/>
                <a:latin typeface="Arial"/>
                <a:cs typeface="Arial"/>
              </a:rPr>
              <a:t>I1s2_11_4 … B1s1_3 TS1s1_0 … K1_1 T1s1_1 P4_3 …</a:t>
            </a:r>
            <a:endParaRPr lang="en-US" sz="1600" b="1">
              <a:latin typeface="Arial"/>
              <a:cs typeface="Arial"/>
            </a:endParaRPr>
          </a:p>
        </p:txBody>
      </p:sp>
      <p:sp>
        <p:nvSpPr>
          <p:cNvPr id="17" name="Down Arrow 12">
            <a:extLst>
              <a:ext uri="{FF2B5EF4-FFF2-40B4-BE49-F238E27FC236}">
                <a16:creationId xmlns:a16="http://schemas.microsoft.com/office/drawing/2014/main" id="{E7AA1D0F-8DA4-A4F4-6211-4F119D5414AE}"/>
              </a:ext>
            </a:extLst>
          </p:cNvPr>
          <p:cNvSpPr/>
          <p:nvPr/>
        </p:nvSpPr>
        <p:spPr>
          <a:xfrm>
            <a:off x="9019931" y="3564449"/>
            <a:ext cx="435907" cy="861392"/>
          </a:xfrm>
          <a:prstGeom prst="downArrow">
            <a:avLst/>
          </a:prstGeom>
          <a:solidFill>
            <a:srgbClr val="61A4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VN"/>
          </a:p>
        </p:txBody>
      </p:sp>
      <p:sp>
        <p:nvSpPr>
          <p:cNvPr id="20" name="TextBox 19">
            <a:extLst>
              <a:ext uri="{FF2B5EF4-FFF2-40B4-BE49-F238E27FC236}">
                <a16:creationId xmlns:a16="http://schemas.microsoft.com/office/drawing/2014/main" id="{BC31A076-01A6-114D-537F-899635438F24}"/>
              </a:ext>
            </a:extLst>
          </p:cNvPr>
          <p:cNvSpPr txBox="1"/>
          <p:nvPr/>
        </p:nvSpPr>
        <p:spPr>
          <a:xfrm>
            <a:off x="7219442" y="5373183"/>
            <a:ext cx="4151906" cy="375552"/>
          </a:xfrm>
          <a:prstGeom prst="rect">
            <a:avLst/>
          </a:prstGeom>
          <a:noFill/>
        </p:spPr>
        <p:txBody>
          <a:bodyPr wrap="square" lIns="91440" tIns="45720" rIns="91440" bIns="45720" rtlCol="0" anchor="t">
            <a:spAutoFit/>
          </a:bodyPr>
          <a:lstStyle>
            <a:defPPr>
              <a:defRPr lang="en-US"/>
            </a:defPPr>
            <a:lvl1pPr algn="ctr">
              <a:lnSpc>
                <a:spcPct val="150000"/>
              </a:lnSpc>
              <a:defRPr sz="1400">
                <a:latin typeface="Arial" panose="020B0604020202020204" pitchFamily="34" charset="0"/>
                <a:cs typeface="Arial" panose="020B0604020202020204" pitchFamily="34" charset="0"/>
              </a:defRPr>
            </a:lvl1pPr>
          </a:lstStyle>
          <a:p>
            <a:r>
              <a:rPr lang="vi-VN" b="1" dirty="0">
                <a:latin typeface="Arial"/>
                <a:cs typeface="Arial"/>
              </a:rPr>
              <a:t>INPUT/OUTPUT của mô hình text2att</a:t>
            </a:r>
            <a:endParaRPr lang="en-US" dirty="0"/>
          </a:p>
        </p:txBody>
      </p:sp>
    </p:spTree>
    <p:extLst>
      <p:ext uri="{BB962C8B-B14F-4D97-AF65-F5344CB8AC3E}">
        <p14:creationId xmlns:p14="http://schemas.microsoft.com/office/powerpoint/2010/main" val="2089644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C06EDCD-078E-00C9-33E2-A3771CFC820B}"/>
              </a:ext>
            </a:extLst>
          </p:cNvPr>
          <p:cNvGrpSpPr/>
          <p:nvPr/>
        </p:nvGrpSpPr>
        <p:grpSpPr>
          <a:xfrm>
            <a:off x="2433229" y="1719286"/>
            <a:ext cx="4047583" cy="2585323"/>
            <a:chOff x="2305552" y="1305341"/>
            <a:chExt cx="4047583" cy="2585323"/>
          </a:xfrm>
        </p:grpSpPr>
        <p:sp>
          <p:nvSpPr>
            <p:cNvPr id="4" name="TextBox 3">
              <a:extLst>
                <a:ext uri="{FF2B5EF4-FFF2-40B4-BE49-F238E27FC236}">
                  <a16:creationId xmlns:a16="http://schemas.microsoft.com/office/drawing/2014/main" id="{3B1AB5EE-9133-8148-C229-F571C5B564DC}"/>
                </a:ext>
              </a:extLst>
            </p:cNvPr>
            <p:cNvSpPr txBox="1"/>
            <p:nvPr/>
          </p:nvSpPr>
          <p:spPr>
            <a:xfrm>
              <a:off x="2305552" y="1305341"/>
              <a:ext cx="2000548" cy="646331"/>
            </a:xfrm>
            <a:prstGeom prst="rect">
              <a:avLst/>
            </a:prstGeom>
            <a:noFill/>
          </p:spPr>
          <p:txBody>
            <a:bodyPr wrap="none" lIns="0" rIns="0" rtlCol="0">
              <a:spAutoFit/>
            </a:bodyPr>
            <a:lstStyle/>
            <a:p>
              <a:r>
                <a:rPr lang="en-US" sz="3600" b="1" err="1">
                  <a:solidFill>
                    <a:srgbClr val="333399"/>
                  </a:solidFill>
                  <a:latin typeface="Arial" panose="020B0604020202020204" pitchFamily="34" charset="0"/>
                  <a:cs typeface="Arial" panose="020B0604020202020204" pitchFamily="34" charset="0"/>
                </a:rPr>
                <a:t>Nội</a:t>
              </a:r>
              <a:r>
                <a:rPr lang="en-US" sz="3600" b="1">
                  <a:solidFill>
                    <a:srgbClr val="333399"/>
                  </a:solidFill>
                  <a:latin typeface="Arial" panose="020B0604020202020204" pitchFamily="34" charset="0"/>
                  <a:cs typeface="Arial" panose="020B0604020202020204" pitchFamily="34" charset="0"/>
                </a:rPr>
                <a:t> dung</a:t>
              </a:r>
              <a:endParaRPr lang="en-VN" sz="3600" b="1">
                <a:solidFill>
                  <a:srgbClr val="333399"/>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B9CB2E-8046-B8CB-6D9D-0DBAAC4E1E15}"/>
                </a:ext>
              </a:extLst>
            </p:cNvPr>
            <p:cNvSpPr txBox="1"/>
            <p:nvPr/>
          </p:nvSpPr>
          <p:spPr>
            <a:xfrm>
              <a:off x="2305552" y="1951672"/>
              <a:ext cx="4047583" cy="1938992"/>
            </a:xfrm>
            <a:prstGeom prst="rect">
              <a:avLst/>
            </a:prstGeom>
            <a:noFill/>
          </p:spPr>
          <p:txBody>
            <a:bodyPr wrap="none" lIns="0" rIns="0" rtlCol="0">
              <a:spAutoFit/>
            </a:bodyPr>
            <a:lstStyle/>
            <a:p>
              <a:pPr marL="457200" indent="-457200" algn="just">
                <a:buFont typeface="+mj-lt"/>
                <a:buAutoNum type="arabicPeriod"/>
              </a:pPr>
              <a:r>
                <a:rPr lang="en-VN" sz="2400" b="1">
                  <a:solidFill>
                    <a:srgbClr val="333399"/>
                  </a:solidFill>
                  <a:latin typeface="Arial" panose="020B0604020202020204" pitchFamily="34" charset="0"/>
                  <a:cs typeface="Arial" panose="020B0604020202020204" pitchFamily="34" charset="0"/>
                </a:rPr>
                <a:t>Giới thiệu đề tài</a:t>
              </a:r>
            </a:p>
            <a:p>
              <a:pPr marL="457200" indent="-457200" algn="just">
                <a:buFont typeface="+mj-lt"/>
                <a:buAutoNum type="arabicPeriod"/>
              </a:pPr>
              <a:r>
                <a:rPr lang="en-VN" sz="2400" b="1">
                  <a:solidFill>
                    <a:srgbClr val="333399"/>
                  </a:solidFill>
                  <a:latin typeface="Arial" panose="020B0604020202020204" pitchFamily="34" charset="0"/>
                  <a:cs typeface="Arial" panose="020B0604020202020204" pitchFamily="34" charset="0"/>
                </a:rPr>
                <a:t>Các công trình liên quan</a:t>
              </a:r>
            </a:p>
            <a:p>
              <a:pPr marL="457200" indent="-457200" algn="just">
                <a:buFont typeface="+mj-lt"/>
                <a:buAutoNum type="arabicPeriod"/>
              </a:pPr>
              <a:r>
                <a:rPr lang="en-VN" sz="2400" b="1">
                  <a:solidFill>
                    <a:srgbClr val="333399"/>
                  </a:solidFill>
                  <a:latin typeface="Arial" panose="020B0604020202020204" pitchFamily="34" charset="0"/>
                  <a:cs typeface="Arial" panose="020B0604020202020204" pitchFamily="34" charset="0"/>
                </a:rPr>
                <a:t>Phương pháp đề xuất</a:t>
              </a:r>
            </a:p>
            <a:p>
              <a:pPr marL="457200" indent="-457200" algn="just">
                <a:buFont typeface="+mj-lt"/>
                <a:buAutoNum type="arabicPeriod"/>
              </a:pPr>
              <a:r>
                <a:rPr lang="en-VN" sz="2400" b="1">
                  <a:solidFill>
                    <a:srgbClr val="333399"/>
                  </a:solidFill>
                  <a:latin typeface="Arial" panose="020B0604020202020204" pitchFamily="34" charset="0"/>
                  <a:cs typeface="Arial" panose="020B0604020202020204" pitchFamily="34" charset="0"/>
                </a:rPr>
                <a:t>Kết quả thí nghiệm</a:t>
              </a:r>
            </a:p>
            <a:p>
              <a:pPr marL="457200" indent="-457200" algn="just">
                <a:buFont typeface="+mj-lt"/>
                <a:buAutoNum type="arabicPeriod"/>
              </a:pPr>
              <a:r>
                <a:rPr lang="en-VN" sz="2400" b="1">
                  <a:solidFill>
                    <a:srgbClr val="333399"/>
                  </a:solidFill>
                  <a:latin typeface="Arial" panose="020B0604020202020204" pitchFamily="34" charset="0"/>
                  <a:cs typeface="Arial" panose="020B0604020202020204" pitchFamily="34" charset="0"/>
                </a:rPr>
                <a:t>Kết luận</a:t>
              </a:r>
            </a:p>
          </p:txBody>
        </p:sp>
      </p:grpSp>
      <p:pic>
        <p:nvPicPr>
          <p:cNvPr id="5" name="Picture 4">
            <a:extLst>
              <a:ext uri="{FF2B5EF4-FFF2-40B4-BE49-F238E27FC236}">
                <a16:creationId xmlns:a16="http://schemas.microsoft.com/office/drawing/2014/main" id="{2849D3ED-4A0A-E0BD-BF17-061CEB38B7EF}"/>
              </a:ext>
            </a:extLst>
          </p:cNvPr>
          <p:cNvPicPr>
            <a:picLocks noChangeAspect="1"/>
          </p:cNvPicPr>
          <p:nvPr/>
        </p:nvPicPr>
        <p:blipFill rotWithShape="1">
          <a:blip r:embed="rId2"/>
          <a:srcRect l="37093" t="43105" r="17496" b="32047"/>
          <a:stretch/>
        </p:blipFill>
        <p:spPr>
          <a:xfrm>
            <a:off x="10878723" y="6472052"/>
            <a:ext cx="1139136" cy="267194"/>
          </a:xfrm>
          <a:prstGeom prst="rect">
            <a:avLst/>
          </a:prstGeom>
        </p:spPr>
      </p:pic>
      <p:sp>
        <p:nvSpPr>
          <p:cNvPr id="9" name="Slide Number Placeholder 8">
            <a:extLst>
              <a:ext uri="{FF2B5EF4-FFF2-40B4-BE49-F238E27FC236}">
                <a16:creationId xmlns:a16="http://schemas.microsoft.com/office/drawing/2014/main" id="{FD7C9FA7-AD59-B2E4-D52E-60A1BFE43559}"/>
              </a:ext>
            </a:extLst>
          </p:cNvPr>
          <p:cNvSpPr>
            <a:spLocks noGrp="1"/>
          </p:cNvSpPr>
          <p:nvPr>
            <p:ph type="sldNum" sz="quarter" idx="12"/>
          </p:nvPr>
        </p:nvSpPr>
        <p:spPr/>
        <p:txBody>
          <a:bodyPr/>
          <a:lstStyle/>
          <a:p>
            <a:fld id="{330EA680-D336-4FF7-8B7A-9848BB0A1C32}" type="slidenum">
              <a:rPr lang="en-US" smtClean="0"/>
              <a:t>2</a:t>
            </a:fld>
            <a:endParaRPr lang="en-US"/>
          </a:p>
        </p:txBody>
      </p:sp>
    </p:spTree>
    <p:extLst>
      <p:ext uri="{BB962C8B-B14F-4D97-AF65-F5344CB8AC3E}">
        <p14:creationId xmlns:p14="http://schemas.microsoft.com/office/powerpoint/2010/main" val="1787142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2916E48-1754-8F38-833D-FEAFF4A1FAB7}"/>
              </a:ext>
            </a:extLst>
          </p:cNvPr>
          <p:cNvSpPr txBox="1"/>
          <p:nvPr/>
        </p:nvSpPr>
        <p:spPr>
          <a:xfrm>
            <a:off x="925931" y="678055"/>
            <a:ext cx="5305940" cy="646331"/>
          </a:xfrm>
          <a:prstGeom prst="rect">
            <a:avLst/>
          </a:prstGeom>
          <a:noFill/>
        </p:spPr>
        <p:txBody>
          <a:bodyPr wrap="none" lIns="0" rIns="0" rtlCol="0">
            <a:spAutoFit/>
          </a:bodyPr>
          <a:lstStyle/>
          <a:p>
            <a:r>
              <a:rPr lang="en-VN" sz="3600" b="1">
                <a:solidFill>
                  <a:srgbClr val="333399"/>
                </a:solidFill>
                <a:latin typeface="Arial" panose="020B0604020202020204" pitchFamily="34" charset="0"/>
                <a:cs typeface="Arial" panose="020B0604020202020204" pitchFamily="34" charset="0"/>
              </a:rPr>
              <a:t>3. Phương pháp đề xuất</a:t>
            </a:r>
          </a:p>
        </p:txBody>
      </p:sp>
      <p:sp>
        <p:nvSpPr>
          <p:cNvPr id="3" name="TextBox 2">
            <a:extLst>
              <a:ext uri="{FF2B5EF4-FFF2-40B4-BE49-F238E27FC236}">
                <a16:creationId xmlns:a16="http://schemas.microsoft.com/office/drawing/2014/main" id="{F3B7B9A9-0313-B45D-6965-0782B299A529}"/>
              </a:ext>
            </a:extLst>
          </p:cNvPr>
          <p:cNvSpPr txBox="1"/>
          <p:nvPr/>
        </p:nvSpPr>
        <p:spPr>
          <a:xfrm>
            <a:off x="856172" y="1327972"/>
            <a:ext cx="5663897" cy="338554"/>
          </a:xfrm>
          <a:prstGeom prst="rect">
            <a:avLst/>
          </a:prstGeom>
          <a:noFill/>
        </p:spPr>
        <p:txBody>
          <a:bodyPr wrap="square" lIns="91440" tIns="45720" rIns="91440" bIns="45720" rtlCol="0" anchor="t">
            <a:spAutoFit/>
          </a:bodyPr>
          <a:lstStyle/>
          <a:p>
            <a:r>
              <a:rPr lang="en-US" sz="1600" b="1" dirty="0">
                <a:solidFill>
                  <a:srgbClr val="000000"/>
                </a:solidFill>
                <a:latin typeface="Arial"/>
                <a:cs typeface="Arial"/>
              </a:rPr>
              <a:t>3.6. att2midi - </a:t>
            </a:r>
            <a:r>
              <a:rPr lang="en-US" sz="1600" b="1" dirty="0" err="1">
                <a:solidFill>
                  <a:srgbClr val="000000"/>
                </a:solidFill>
                <a:latin typeface="Arial"/>
                <a:cs typeface="Arial"/>
              </a:rPr>
              <a:t>Mô</a:t>
            </a:r>
            <a:r>
              <a:rPr lang="en-US" sz="1600" b="1" dirty="0">
                <a:solidFill>
                  <a:srgbClr val="000000"/>
                </a:solidFill>
                <a:latin typeface="Arial"/>
                <a:cs typeface="Arial"/>
              </a:rPr>
              <a:t> </a:t>
            </a:r>
            <a:r>
              <a:rPr lang="en-US" sz="1600" b="1" dirty="0" err="1">
                <a:solidFill>
                  <a:srgbClr val="000000"/>
                </a:solidFill>
                <a:latin typeface="Arial"/>
                <a:cs typeface="Arial"/>
              </a:rPr>
              <a:t>hình</a:t>
            </a:r>
            <a:r>
              <a:rPr lang="en-US" sz="1600" b="1" dirty="0">
                <a:solidFill>
                  <a:srgbClr val="000000"/>
                </a:solidFill>
                <a:latin typeface="Arial"/>
                <a:cs typeface="Arial"/>
              </a:rPr>
              <a:t> 1: GPT2 </a:t>
            </a:r>
            <a:r>
              <a:rPr lang="en-US" sz="1600" b="1" dirty="0" err="1">
                <a:solidFill>
                  <a:srgbClr val="000000"/>
                </a:solidFill>
                <a:latin typeface="Arial"/>
                <a:cs typeface="Arial"/>
              </a:rPr>
              <a:t>LoRA</a:t>
            </a:r>
            <a:endParaRPr lang="en-US" sz="1600" b="1" i="0" u="none" strike="noStrike" dirty="0">
              <a:solidFill>
                <a:srgbClr val="000000"/>
              </a:solidFill>
              <a:effectLst/>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52604153-27A0-7ED0-AB96-19C7BC85BA6D}"/>
              </a:ext>
            </a:extLst>
          </p:cNvPr>
          <p:cNvPicPr>
            <a:picLocks noChangeAspect="1"/>
          </p:cNvPicPr>
          <p:nvPr/>
        </p:nvPicPr>
        <p:blipFill rotWithShape="1">
          <a:blip r:embed="rId3"/>
          <a:srcRect l="37093" t="43105" r="17496" b="32047"/>
          <a:stretch/>
        </p:blipFill>
        <p:spPr>
          <a:xfrm>
            <a:off x="10878723" y="6472052"/>
            <a:ext cx="1139136" cy="267194"/>
          </a:xfrm>
          <a:prstGeom prst="rect">
            <a:avLst/>
          </a:prstGeom>
        </p:spPr>
      </p:pic>
      <p:pic>
        <p:nvPicPr>
          <p:cNvPr id="4" name="Picture 3" descr="Harnessing GPT-2: A Deep Dive into Inference | by D212digital | Medium">
            <a:extLst>
              <a:ext uri="{FF2B5EF4-FFF2-40B4-BE49-F238E27FC236}">
                <a16:creationId xmlns:a16="http://schemas.microsoft.com/office/drawing/2014/main" id="{2636E9CA-13C3-3A95-8BA4-5994A64569F3}"/>
              </a:ext>
            </a:extLst>
          </p:cNvPr>
          <p:cNvPicPr>
            <a:picLocks noChangeAspect="1"/>
          </p:cNvPicPr>
          <p:nvPr/>
        </p:nvPicPr>
        <p:blipFill>
          <a:blip r:embed="rId4"/>
          <a:stretch>
            <a:fillRect/>
          </a:stretch>
        </p:blipFill>
        <p:spPr>
          <a:xfrm>
            <a:off x="1677073" y="2287565"/>
            <a:ext cx="2743199" cy="1497931"/>
          </a:xfrm>
          <a:prstGeom prst="rect">
            <a:avLst/>
          </a:prstGeom>
        </p:spPr>
      </p:pic>
      <p:pic>
        <p:nvPicPr>
          <p:cNvPr id="5" name="Picture 4" descr="LoRA: Low-Rank Adaptation - Efficient Fine-Tuning for Large Language Models">
            <a:extLst>
              <a:ext uri="{FF2B5EF4-FFF2-40B4-BE49-F238E27FC236}">
                <a16:creationId xmlns:a16="http://schemas.microsoft.com/office/drawing/2014/main" id="{61F61116-D97F-9F27-399E-BE0AEED91718}"/>
              </a:ext>
            </a:extLst>
          </p:cNvPr>
          <p:cNvPicPr>
            <a:picLocks noChangeAspect="1"/>
          </p:cNvPicPr>
          <p:nvPr/>
        </p:nvPicPr>
        <p:blipFill>
          <a:blip r:embed="rId5"/>
          <a:stretch>
            <a:fillRect/>
          </a:stretch>
        </p:blipFill>
        <p:spPr>
          <a:xfrm>
            <a:off x="1081008" y="4477723"/>
            <a:ext cx="4694370" cy="1992522"/>
          </a:xfrm>
          <a:prstGeom prst="rect">
            <a:avLst/>
          </a:prstGeom>
        </p:spPr>
      </p:pic>
      <p:sp>
        <p:nvSpPr>
          <p:cNvPr id="10" name="TextBox 9">
            <a:extLst>
              <a:ext uri="{FF2B5EF4-FFF2-40B4-BE49-F238E27FC236}">
                <a16:creationId xmlns:a16="http://schemas.microsoft.com/office/drawing/2014/main" id="{951B3D15-B2AB-C495-9BB7-9D1AE06B73D0}"/>
              </a:ext>
            </a:extLst>
          </p:cNvPr>
          <p:cNvSpPr txBox="1"/>
          <p:nvPr/>
        </p:nvSpPr>
        <p:spPr>
          <a:xfrm>
            <a:off x="6231871" y="3454687"/>
            <a:ext cx="5042039" cy="1154675"/>
          </a:xfrm>
          <a:prstGeom prst="rect">
            <a:avLst/>
          </a:prstGeom>
          <a:noFill/>
        </p:spPr>
        <p:txBody>
          <a:bodyPr wrap="square" lIns="91440" tIns="45720" rIns="91440" bIns="45720" rtlCol="0" anchor="t">
            <a:spAutoFit/>
          </a:bodyPr>
          <a:lstStyle/>
          <a:p>
            <a:pPr marL="342900" indent="-342900" algn="just">
              <a:lnSpc>
                <a:spcPct val="150000"/>
              </a:lnSpc>
              <a:buFont typeface="Wingdings,Sans-Serif"/>
              <a:buChar char="Ø"/>
            </a:pPr>
            <a:r>
              <a:rPr lang="vi-VN" sz="1600">
                <a:latin typeface="Arial"/>
                <a:cs typeface="Arial"/>
              </a:rPr>
              <a:t>203 Triệu tham số.</a:t>
            </a:r>
          </a:p>
          <a:p>
            <a:pPr marL="342900" indent="-342900" algn="just">
              <a:lnSpc>
                <a:spcPct val="150000"/>
              </a:lnSpc>
              <a:buFont typeface="Wingdings,Sans-Serif"/>
              <a:buChar char="Ø"/>
            </a:pPr>
            <a:r>
              <a:rPr lang="vi-VN" sz="1600">
                <a:latin typeface="Arial"/>
                <a:cs typeface="Arial"/>
              </a:rPr>
              <a:t>Lựa chọn các tham số tuyến tính để huấn luyện.</a:t>
            </a:r>
          </a:p>
          <a:p>
            <a:pPr marL="342900" indent="-342900" algn="just">
              <a:lnSpc>
                <a:spcPct val="150000"/>
              </a:lnSpc>
              <a:buFont typeface="Wingdings,Sans-Serif"/>
              <a:buChar char="Ø"/>
            </a:pPr>
            <a:r>
              <a:rPr lang="vi-VN" sz="1600">
                <a:latin typeface="Arial"/>
                <a:cs typeface="Arial"/>
              </a:rPr>
              <a:t>3.5 Triệu tham số được huấn luyện.</a:t>
            </a:r>
          </a:p>
        </p:txBody>
      </p:sp>
      <p:sp>
        <p:nvSpPr>
          <p:cNvPr id="11" name="Slide Number Placeholder 10">
            <a:extLst>
              <a:ext uri="{FF2B5EF4-FFF2-40B4-BE49-F238E27FC236}">
                <a16:creationId xmlns:a16="http://schemas.microsoft.com/office/drawing/2014/main" id="{CA283AC3-CE38-7C0F-3FB9-0B4246264B4A}"/>
              </a:ext>
            </a:extLst>
          </p:cNvPr>
          <p:cNvSpPr>
            <a:spLocks noGrp="1"/>
          </p:cNvSpPr>
          <p:nvPr>
            <p:ph type="sldNum" sz="quarter" idx="12"/>
          </p:nvPr>
        </p:nvSpPr>
        <p:spPr/>
        <p:txBody>
          <a:bodyPr/>
          <a:lstStyle/>
          <a:p>
            <a:fld id="{330EA680-D336-4FF7-8B7A-9848BB0A1C32}" type="slidenum">
              <a:rPr lang="en-US" smtClean="0"/>
              <a:t>20</a:t>
            </a:fld>
            <a:endParaRPr lang="en-US"/>
          </a:p>
        </p:txBody>
      </p:sp>
      <p:sp>
        <p:nvSpPr>
          <p:cNvPr id="7" name="TextBox 6">
            <a:extLst>
              <a:ext uri="{FF2B5EF4-FFF2-40B4-BE49-F238E27FC236}">
                <a16:creationId xmlns:a16="http://schemas.microsoft.com/office/drawing/2014/main" id="{160D9BA9-5017-A21E-CC2D-25233D3A9E2F}"/>
              </a:ext>
            </a:extLst>
          </p:cNvPr>
          <p:cNvSpPr txBox="1"/>
          <p:nvPr/>
        </p:nvSpPr>
        <p:spPr>
          <a:xfrm>
            <a:off x="2510287" y="3789872"/>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1600" b="1">
                <a:latin typeface="Arial"/>
              </a:rPr>
              <a:t>GPT 2</a:t>
            </a:r>
            <a:endParaRPr lang="en-US" b="1"/>
          </a:p>
        </p:txBody>
      </p:sp>
      <p:sp>
        <p:nvSpPr>
          <p:cNvPr id="9" name="TextBox 8">
            <a:extLst>
              <a:ext uri="{FF2B5EF4-FFF2-40B4-BE49-F238E27FC236}">
                <a16:creationId xmlns:a16="http://schemas.microsoft.com/office/drawing/2014/main" id="{E832759B-34B4-F421-E5E1-54B9709633C7}"/>
              </a:ext>
            </a:extLst>
          </p:cNvPr>
          <p:cNvSpPr txBox="1"/>
          <p:nvPr/>
        </p:nvSpPr>
        <p:spPr>
          <a:xfrm>
            <a:off x="2725947" y="6420928"/>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1600" b="1" err="1">
                <a:latin typeface="Arial"/>
                <a:cs typeface="Arial"/>
              </a:rPr>
              <a:t>LoRA</a:t>
            </a:r>
          </a:p>
        </p:txBody>
      </p:sp>
    </p:spTree>
    <p:extLst>
      <p:ext uri="{BB962C8B-B14F-4D97-AF65-F5344CB8AC3E}">
        <p14:creationId xmlns:p14="http://schemas.microsoft.com/office/powerpoint/2010/main" val="2347137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2916E48-1754-8F38-833D-FEAFF4A1FAB7}"/>
              </a:ext>
            </a:extLst>
          </p:cNvPr>
          <p:cNvSpPr txBox="1"/>
          <p:nvPr/>
        </p:nvSpPr>
        <p:spPr>
          <a:xfrm>
            <a:off x="925931" y="678055"/>
            <a:ext cx="5305940" cy="646331"/>
          </a:xfrm>
          <a:prstGeom prst="rect">
            <a:avLst/>
          </a:prstGeom>
          <a:noFill/>
        </p:spPr>
        <p:txBody>
          <a:bodyPr wrap="none" lIns="0" rIns="0" rtlCol="0">
            <a:spAutoFit/>
          </a:bodyPr>
          <a:lstStyle/>
          <a:p>
            <a:r>
              <a:rPr lang="en-VN" sz="3600" b="1">
                <a:solidFill>
                  <a:srgbClr val="333399"/>
                </a:solidFill>
                <a:latin typeface="Arial" panose="020B0604020202020204" pitchFamily="34" charset="0"/>
                <a:cs typeface="Arial" panose="020B0604020202020204" pitchFamily="34" charset="0"/>
              </a:rPr>
              <a:t>3. Phương pháp đề xuất</a:t>
            </a:r>
          </a:p>
        </p:txBody>
      </p:sp>
      <p:pic>
        <p:nvPicPr>
          <p:cNvPr id="2" name="Picture 1">
            <a:extLst>
              <a:ext uri="{FF2B5EF4-FFF2-40B4-BE49-F238E27FC236}">
                <a16:creationId xmlns:a16="http://schemas.microsoft.com/office/drawing/2014/main" id="{52604153-27A0-7ED0-AB96-19C7BC85BA6D}"/>
              </a:ext>
            </a:extLst>
          </p:cNvPr>
          <p:cNvPicPr>
            <a:picLocks noChangeAspect="1"/>
          </p:cNvPicPr>
          <p:nvPr/>
        </p:nvPicPr>
        <p:blipFill rotWithShape="1">
          <a:blip r:embed="rId3"/>
          <a:srcRect l="37093" t="43105" r="17496" b="32047"/>
          <a:stretch/>
        </p:blipFill>
        <p:spPr>
          <a:xfrm>
            <a:off x="10878723" y="6472052"/>
            <a:ext cx="1139136" cy="267194"/>
          </a:xfrm>
          <a:prstGeom prst="rect">
            <a:avLst/>
          </a:prstGeom>
        </p:spPr>
      </p:pic>
      <p:sp>
        <p:nvSpPr>
          <p:cNvPr id="10" name="Slide Number Placeholder 9">
            <a:extLst>
              <a:ext uri="{FF2B5EF4-FFF2-40B4-BE49-F238E27FC236}">
                <a16:creationId xmlns:a16="http://schemas.microsoft.com/office/drawing/2014/main" id="{6FBF4CC6-73E2-3473-34FC-719378A5464F}"/>
              </a:ext>
            </a:extLst>
          </p:cNvPr>
          <p:cNvSpPr>
            <a:spLocks noGrp="1"/>
          </p:cNvSpPr>
          <p:nvPr>
            <p:ph type="sldNum" sz="quarter" idx="12"/>
          </p:nvPr>
        </p:nvSpPr>
        <p:spPr/>
        <p:txBody>
          <a:bodyPr/>
          <a:lstStyle/>
          <a:p>
            <a:fld id="{330EA680-D336-4FF7-8B7A-9848BB0A1C32}" type="slidenum">
              <a:rPr lang="en-US" smtClean="0"/>
              <a:t>21</a:t>
            </a:fld>
            <a:endParaRPr lang="en-US"/>
          </a:p>
        </p:txBody>
      </p:sp>
      <p:sp>
        <p:nvSpPr>
          <p:cNvPr id="5" name="TextBox 4">
            <a:extLst>
              <a:ext uri="{FF2B5EF4-FFF2-40B4-BE49-F238E27FC236}">
                <a16:creationId xmlns:a16="http://schemas.microsoft.com/office/drawing/2014/main" id="{B5C9CD12-050E-4C64-F80C-F9D2A684C067}"/>
              </a:ext>
            </a:extLst>
          </p:cNvPr>
          <p:cNvSpPr txBox="1"/>
          <p:nvPr/>
        </p:nvSpPr>
        <p:spPr>
          <a:xfrm>
            <a:off x="841836" y="1324386"/>
            <a:ext cx="7598830" cy="338554"/>
          </a:xfrm>
          <a:prstGeom prst="rect">
            <a:avLst/>
          </a:prstGeom>
          <a:noFill/>
        </p:spPr>
        <p:txBody>
          <a:bodyPr wrap="square" lIns="91440" tIns="45720" rIns="91440" bIns="45720" rtlCol="0" anchor="t">
            <a:spAutoFit/>
          </a:bodyPr>
          <a:lstStyle/>
          <a:p>
            <a:r>
              <a:rPr lang="en-US" sz="1600" b="1" dirty="0">
                <a:solidFill>
                  <a:srgbClr val="000000"/>
                </a:solidFill>
                <a:latin typeface="Arial"/>
                <a:cs typeface="Arial"/>
              </a:rPr>
              <a:t>3.6. att2midi - </a:t>
            </a:r>
            <a:r>
              <a:rPr lang="en-US" sz="1600" b="1" dirty="0" err="1">
                <a:solidFill>
                  <a:srgbClr val="000000"/>
                </a:solidFill>
                <a:latin typeface="Arial"/>
                <a:cs typeface="Arial"/>
              </a:rPr>
              <a:t>Mô</a:t>
            </a:r>
            <a:r>
              <a:rPr lang="en-US" sz="1600" b="1" dirty="0">
                <a:solidFill>
                  <a:srgbClr val="000000"/>
                </a:solidFill>
                <a:latin typeface="Arial"/>
                <a:cs typeface="Arial"/>
              </a:rPr>
              <a:t> </a:t>
            </a:r>
            <a:r>
              <a:rPr lang="en-US" sz="1600" b="1" dirty="0" err="1">
                <a:solidFill>
                  <a:srgbClr val="000000"/>
                </a:solidFill>
                <a:latin typeface="Arial"/>
                <a:cs typeface="Arial"/>
              </a:rPr>
              <a:t>hình</a:t>
            </a:r>
            <a:r>
              <a:rPr lang="en-US" sz="1600" b="1" dirty="0">
                <a:solidFill>
                  <a:srgbClr val="000000"/>
                </a:solidFill>
                <a:latin typeface="Arial"/>
                <a:cs typeface="Arial"/>
              </a:rPr>
              <a:t> 1: GPT2 </a:t>
            </a:r>
            <a:r>
              <a:rPr lang="en-US" sz="1600" b="1" dirty="0" err="1">
                <a:solidFill>
                  <a:srgbClr val="000000"/>
                </a:solidFill>
                <a:latin typeface="Arial"/>
                <a:cs typeface="Arial"/>
              </a:rPr>
              <a:t>LoRA</a:t>
            </a:r>
            <a:endParaRPr lang="en-US" sz="1600" b="1" i="0" u="none" strike="noStrike" dirty="0">
              <a:solidFill>
                <a:srgbClr val="000000"/>
              </a:solidFill>
              <a:effectLst/>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A6D8BD24-8536-8BFD-F22F-BB52F851197B}"/>
              </a:ext>
            </a:extLst>
          </p:cNvPr>
          <p:cNvSpPr txBox="1"/>
          <p:nvPr/>
        </p:nvSpPr>
        <p:spPr>
          <a:xfrm>
            <a:off x="842804" y="1666526"/>
            <a:ext cx="6319996" cy="2262671"/>
          </a:xfrm>
          <a:prstGeom prst="rect">
            <a:avLst/>
          </a:prstGeom>
          <a:noFill/>
        </p:spPr>
        <p:txBody>
          <a:bodyPr wrap="square" rtlCol="0">
            <a:spAutoFit/>
          </a:bodyPr>
          <a:lstStyle/>
          <a:p>
            <a:pPr marL="342900" indent="-342900" algn="just">
              <a:lnSpc>
                <a:spcPct val="150000"/>
              </a:lnSpc>
              <a:buFont typeface="Wingdings" pitchFamily="2" charset="2"/>
              <a:buChar char="Ø"/>
            </a:pPr>
            <a:r>
              <a:rPr lang="en-US" sz="1600" dirty="0" err="1">
                <a:solidFill>
                  <a:srgbClr val="000000"/>
                </a:solidFill>
                <a:latin typeface="Arial"/>
                <a:cs typeface="Arial"/>
              </a:rPr>
              <a:t>Chuẩn</a:t>
            </a:r>
            <a:r>
              <a:rPr lang="en-US" sz="1600" dirty="0">
                <a:solidFill>
                  <a:srgbClr val="000000"/>
                </a:solidFill>
                <a:latin typeface="Arial"/>
                <a:cs typeface="Arial"/>
              </a:rPr>
              <a:t> bị </a:t>
            </a:r>
            <a:r>
              <a:rPr lang="en-US" sz="1600" dirty="0" err="1">
                <a:solidFill>
                  <a:srgbClr val="000000"/>
                </a:solidFill>
                <a:latin typeface="Arial"/>
                <a:cs typeface="Arial"/>
              </a:rPr>
              <a:t>bô</a:t>
            </a:r>
            <a:r>
              <a:rPr lang="en-US" sz="1600" dirty="0">
                <a:solidFill>
                  <a:srgbClr val="000000"/>
                </a:solidFill>
                <a:latin typeface="Arial"/>
                <a:cs typeface="Arial"/>
              </a:rPr>
              <a:t>̣ tokenizer </a:t>
            </a:r>
            <a:r>
              <a:rPr lang="en-US" sz="1600" dirty="0" err="1">
                <a:solidFill>
                  <a:srgbClr val="000000"/>
                </a:solidFill>
                <a:latin typeface="Arial"/>
                <a:cs typeface="Arial"/>
              </a:rPr>
              <a:t>cho</a:t>
            </a:r>
            <a:r>
              <a:rPr lang="en-US" sz="1600" dirty="0">
                <a:solidFill>
                  <a:srgbClr val="000000"/>
                </a:solidFill>
                <a:latin typeface="Arial"/>
                <a:cs typeface="Arial"/>
              </a:rPr>
              <a:t> </a:t>
            </a:r>
            <a:r>
              <a:rPr lang="en-US" sz="1600" dirty="0" err="1">
                <a:solidFill>
                  <a:srgbClr val="000000"/>
                </a:solidFill>
                <a:latin typeface="Arial"/>
                <a:cs typeface="Arial"/>
              </a:rPr>
              <a:t>mô</a:t>
            </a:r>
            <a:r>
              <a:rPr lang="en-US" sz="1600" dirty="0">
                <a:solidFill>
                  <a:srgbClr val="000000"/>
                </a:solidFill>
                <a:latin typeface="Arial"/>
                <a:cs typeface="Arial"/>
              </a:rPr>
              <a:t> </a:t>
            </a:r>
            <a:r>
              <a:rPr lang="en-US" sz="1600" dirty="0" err="1">
                <a:solidFill>
                  <a:srgbClr val="000000"/>
                </a:solidFill>
                <a:latin typeface="Arial"/>
                <a:cs typeface="Arial"/>
              </a:rPr>
              <a:t>hình</a:t>
            </a:r>
            <a:r>
              <a:rPr lang="en-US" sz="1600" dirty="0">
                <a:solidFill>
                  <a:srgbClr val="000000"/>
                </a:solidFill>
                <a:latin typeface="Arial"/>
                <a:cs typeface="Arial"/>
              </a:rPr>
              <a:t> </a:t>
            </a:r>
            <a:r>
              <a:rPr lang="en-US" sz="1600" dirty="0" err="1">
                <a:solidFill>
                  <a:srgbClr val="000000"/>
                </a:solidFill>
                <a:latin typeface="Arial"/>
                <a:cs typeface="Arial"/>
              </a:rPr>
              <a:t>sinh</a:t>
            </a:r>
            <a:r>
              <a:rPr lang="en-US" sz="1600" dirty="0">
                <a:solidFill>
                  <a:srgbClr val="000000"/>
                </a:solidFill>
                <a:latin typeface="Arial"/>
                <a:cs typeface="Arial"/>
              </a:rPr>
              <a:t> </a:t>
            </a:r>
            <a:r>
              <a:rPr lang="en-US" sz="1600" dirty="0" err="1">
                <a:solidFill>
                  <a:srgbClr val="000000"/>
                </a:solidFill>
                <a:latin typeface="Arial"/>
                <a:cs typeface="Arial"/>
              </a:rPr>
              <a:t>nhạc</a:t>
            </a:r>
            <a:r>
              <a:rPr lang="en-US" sz="1600" dirty="0">
                <a:solidFill>
                  <a:srgbClr val="000000"/>
                </a:solidFill>
                <a:latin typeface="Arial"/>
                <a:cs typeface="Arial"/>
              </a:rPr>
              <a:t>:</a:t>
            </a:r>
          </a:p>
          <a:p>
            <a:pPr marL="800100" lvl="1" indent="-342900" algn="just">
              <a:lnSpc>
                <a:spcPct val="150000"/>
              </a:lnSpc>
              <a:buFont typeface="Wingdings" pitchFamily="2" charset="2"/>
              <a:buChar char="q"/>
            </a:pPr>
            <a:r>
              <a:rPr lang="vi-VN" sz="1600" dirty="0">
                <a:latin typeface="Arial"/>
                <a:cs typeface="Arial"/>
              </a:rPr>
              <a:t>Bộ từ vựng 1253 từ bao gồm:</a:t>
            </a:r>
          </a:p>
          <a:p>
            <a:pPr marL="1257300" lvl="2" indent="-342900" algn="just">
              <a:lnSpc>
                <a:spcPct val="150000"/>
              </a:lnSpc>
              <a:buFont typeface="Wingdings" pitchFamily="2" charset="2"/>
              <a:buChar char="§"/>
            </a:pPr>
            <a:r>
              <a:rPr lang="vi-VN" sz="1600" dirty="0">
                <a:latin typeface="Arial"/>
                <a:cs typeface="Arial"/>
              </a:rPr>
              <a:t>Gồm từ vựng âm nhạc (REMI)</a:t>
            </a:r>
          </a:p>
          <a:p>
            <a:pPr marL="1257300" lvl="2" indent="-342900" algn="just">
              <a:lnSpc>
                <a:spcPct val="150000"/>
              </a:lnSpc>
              <a:buFont typeface="Wingdings" pitchFamily="2" charset="2"/>
              <a:buChar char="§"/>
            </a:pPr>
            <a:r>
              <a:rPr lang="vi-VN" sz="1600" dirty="0">
                <a:latin typeface="Arial"/>
                <a:cs typeface="Arial"/>
              </a:rPr>
              <a:t>Từ vựng command (metadata)</a:t>
            </a:r>
            <a:endParaRPr lang="vi-VN" sz="1600" dirty="0">
              <a:latin typeface="Arial" panose="020B0604020202020204" pitchFamily="34" charset="0"/>
              <a:cs typeface="Arial" panose="020B0604020202020204" pitchFamily="34" charset="0"/>
            </a:endParaRPr>
          </a:p>
          <a:p>
            <a:pPr marL="1257300" lvl="2" indent="-342900" algn="just">
              <a:lnSpc>
                <a:spcPct val="150000"/>
              </a:lnSpc>
              <a:buFont typeface="Wingdings" pitchFamily="2" charset="2"/>
              <a:buChar char="§"/>
            </a:pPr>
            <a:r>
              <a:rPr lang="vi-VN" sz="1600" dirty="0">
                <a:latin typeface="Arial"/>
                <a:cs typeface="Arial"/>
              </a:rPr>
              <a:t>Từ vựng khác: special token (CLS, UNK, SEP,...)</a:t>
            </a:r>
            <a:endParaRPr lang="vi-VN" sz="1600" dirty="0">
              <a:latin typeface="Arial" panose="020B0604020202020204" pitchFamily="34" charset="0"/>
              <a:cs typeface="Arial" panose="020B0604020202020204" pitchFamily="34" charset="0"/>
            </a:endParaRPr>
          </a:p>
          <a:p>
            <a:pPr marL="342900" indent="-342900" algn="just">
              <a:lnSpc>
                <a:spcPct val="150000"/>
              </a:lnSpc>
              <a:buFont typeface="Wingdings" pitchFamily="2" charset="2"/>
              <a:buChar char="Ø"/>
            </a:pPr>
            <a:endParaRPr lang="vi-VN" sz="1600" dirty="0">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25AB3C15-A95A-FF07-1D5F-08426C7AE545}"/>
              </a:ext>
            </a:extLst>
          </p:cNvPr>
          <p:cNvGrpSpPr/>
          <p:nvPr/>
        </p:nvGrpSpPr>
        <p:grpSpPr>
          <a:xfrm>
            <a:off x="5372839" y="4719256"/>
            <a:ext cx="6053913" cy="1460689"/>
            <a:chOff x="6357817" y="1155235"/>
            <a:chExt cx="6053913" cy="1460689"/>
          </a:xfrm>
          <a:effectLst>
            <a:outerShdw blurRad="50800" dist="38100" dir="8100000" algn="ctr" rotWithShape="0">
              <a:srgbClr val="000000">
                <a:alpha val="10000"/>
              </a:srgbClr>
            </a:outerShdw>
          </a:effectLst>
        </p:grpSpPr>
        <p:pic>
          <p:nvPicPr>
            <p:cNvPr id="12" name="Picture 11">
              <a:extLst>
                <a:ext uri="{FF2B5EF4-FFF2-40B4-BE49-F238E27FC236}">
                  <a16:creationId xmlns:a16="http://schemas.microsoft.com/office/drawing/2014/main" id="{BC91596E-7265-C68D-06D3-3AB98D4E05DE}"/>
                </a:ext>
              </a:extLst>
            </p:cNvPr>
            <p:cNvPicPr>
              <a:picLocks noChangeAspect="1"/>
            </p:cNvPicPr>
            <p:nvPr/>
          </p:nvPicPr>
          <p:blipFill rotWithShape="1">
            <a:blip r:embed="rId4"/>
            <a:srcRect b="52439"/>
            <a:stretch/>
          </p:blipFill>
          <p:spPr>
            <a:xfrm>
              <a:off x="6746787" y="1155235"/>
              <a:ext cx="5275972" cy="777757"/>
            </a:xfrm>
            <a:prstGeom prst="rect">
              <a:avLst/>
            </a:prstGeom>
            <a:effectLst>
              <a:outerShdw blurRad="50800" dist="38100" dir="5400000" algn="t" rotWithShape="0">
                <a:prstClr val="black">
                  <a:alpha val="10000"/>
                </a:prstClr>
              </a:outerShdw>
            </a:effectLst>
          </p:spPr>
        </p:pic>
        <p:sp>
          <p:nvSpPr>
            <p:cNvPr id="13" name="TextBox 12">
              <a:extLst>
                <a:ext uri="{FF2B5EF4-FFF2-40B4-BE49-F238E27FC236}">
                  <a16:creationId xmlns:a16="http://schemas.microsoft.com/office/drawing/2014/main" id="{73EDE000-0E15-79BB-4CAE-7BD2DFD67C26}"/>
                </a:ext>
              </a:extLst>
            </p:cNvPr>
            <p:cNvSpPr txBox="1"/>
            <p:nvPr/>
          </p:nvSpPr>
          <p:spPr>
            <a:xfrm>
              <a:off x="6357817" y="1917207"/>
              <a:ext cx="6053913" cy="698717"/>
            </a:xfrm>
            <a:prstGeom prst="rect">
              <a:avLst/>
            </a:prstGeom>
            <a:noFill/>
          </p:spPr>
          <p:txBody>
            <a:bodyPr wrap="square" rtlCol="0">
              <a:spAutoFit/>
            </a:bodyPr>
            <a:lstStyle>
              <a:defPPr>
                <a:defRPr lang="en-US"/>
              </a:defPPr>
              <a:lvl1pPr algn="ctr">
                <a:lnSpc>
                  <a:spcPct val="150000"/>
                </a:lnSpc>
                <a:defRPr sz="1400">
                  <a:latin typeface="Arial" panose="020B0604020202020204" pitchFamily="34" charset="0"/>
                  <a:cs typeface="Arial" panose="020B0604020202020204" pitchFamily="34" charset="0"/>
                </a:defRPr>
              </a:lvl1pPr>
            </a:lstStyle>
            <a:p>
              <a:r>
                <a:rPr lang="vi-VN" b="1"/>
                <a:t>Minh hoạ phương pháp token hoá âm nhạc REMI</a:t>
              </a:r>
            </a:p>
            <a:p>
              <a:r>
                <a:rPr lang="vi-VN"/>
                <a:t>(Nền tảng cho phương pháp của MuseCoCo)</a:t>
              </a:r>
            </a:p>
          </p:txBody>
        </p:sp>
      </p:grpSp>
      <p:pic>
        <p:nvPicPr>
          <p:cNvPr id="15" name="Picture 14">
            <a:extLst>
              <a:ext uri="{FF2B5EF4-FFF2-40B4-BE49-F238E27FC236}">
                <a16:creationId xmlns:a16="http://schemas.microsoft.com/office/drawing/2014/main" id="{52033A05-91A0-63BB-B80D-DC3C524DBA9F}"/>
              </a:ext>
            </a:extLst>
          </p:cNvPr>
          <p:cNvPicPr>
            <a:picLocks noChangeAspect="1"/>
          </p:cNvPicPr>
          <p:nvPr/>
        </p:nvPicPr>
        <p:blipFill>
          <a:blip r:embed="rId5"/>
          <a:stretch>
            <a:fillRect/>
          </a:stretch>
        </p:blipFill>
        <p:spPr>
          <a:xfrm>
            <a:off x="1578395" y="3765371"/>
            <a:ext cx="2616345" cy="2493703"/>
          </a:xfrm>
          <a:prstGeom prst="rect">
            <a:avLst/>
          </a:prstGeom>
          <a:effectLst>
            <a:outerShdw blurRad="50800" dist="38100" dir="5400000" algn="t" rotWithShape="0">
              <a:prstClr val="black">
                <a:alpha val="10000"/>
              </a:prstClr>
            </a:outerShdw>
          </a:effectLst>
        </p:spPr>
      </p:pic>
    </p:spTree>
    <p:extLst>
      <p:ext uri="{BB962C8B-B14F-4D97-AF65-F5344CB8AC3E}">
        <p14:creationId xmlns:p14="http://schemas.microsoft.com/office/powerpoint/2010/main" val="2954912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2916E48-1754-8F38-833D-FEAFF4A1FAB7}"/>
              </a:ext>
            </a:extLst>
          </p:cNvPr>
          <p:cNvSpPr txBox="1"/>
          <p:nvPr/>
        </p:nvSpPr>
        <p:spPr>
          <a:xfrm>
            <a:off x="925931" y="678055"/>
            <a:ext cx="5305940" cy="646331"/>
          </a:xfrm>
          <a:prstGeom prst="rect">
            <a:avLst/>
          </a:prstGeom>
          <a:noFill/>
        </p:spPr>
        <p:txBody>
          <a:bodyPr wrap="none" lIns="0" rIns="0" rtlCol="0">
            <a:spAutoFit/>
          </a:bodyPr>
          <a:lstStyle/>
          <a:p>
            <a:r>
              <a:rPr lang="en-VN" sz="3600" b="1">
                <a:solidFill>
                  <a:srgbClr val="333399"/>
                </a:solidFill>
                <a:latin typeface="Arial" panose="020B0604020202020204" pitchFamily="34" charset="0"/>
                <a:cs typeface="Arial" panose="020B0604020202020204" pitchFamily="34" charset="0"/>
              </a:rPr>
              <a:t>3. Phương pháp đề xuất</a:t>
            </a:r>
          </a:p>
        </p:txBody>
      </p:sp>
      <p:sp>
        <p:nvSpPr>
          <p:cNvPr id="3" name="TextBox 2">
            <a:extLst>
              <a:ext uri="{FF2B5EF4-FFF2-40B4-BE49-F238E27FC236}">
                <a16:creationId xmlns:a16="http://schemas.microsoft.com/office/drawing/2014/main" id="{F3B7B9A9-0313-B45D-6965-0782B299A529}"/>
              </a:ext>
            </a:extLst>
          </p:cNvPr>
          <p:cNvSpPr txBox="1"/>
          <p:nvPr/>
        </p:nvSpPr>
        <p:spPr>
          <a:xfrm>
            <a:off x="856172" y="1327972"/>
            <a:ext cx="5557879" cy="338554"/>
          </a:xfrm>
          <a:prstGeom prst="rect">
            <a:avLst/>
          </a:prstGeom>
          <a:noFill/>
        </p:spPr>
        <p:txBody>
          <a:bodyPr wrap="square" lIns="91440" tIns="45720" rIns="91440" bIns="45720" rtlCol="0" anchor="t">
            <a:spAutoFit/>
          </a:bodyPr>
          <a:lstStyle/>
          <a:p>
            <a:r>
              <a:rPr lang="en-US" sz="1600" b="1">
                <a:solidFill>
                  <a:srgbClr val="000000"/>
                </a:solidFill>
                <a:latin typeface="Arial"/>
                <a:cs typeface="Arial"/>
              </a:rPr>
              <a:t>3.6. att2midi - </a:t>
            </a:r>
            <a:r>
              <a:rPr lang="en-US" sz="1600" b="1" err="1">
                <a:solidFill>
                  <a:srgbClr val="000000"/>
                </a:solidFill>
                <a:latin typeface="Arial"/>
                <a:cs typeface="Arial"/>
              </a:rPr>
              <a:t>Mô</a:t>
            </a:r>
            <a:r>
              <a:rPr lang="en-US" sz="1600" b="1">
                <a:solidFill>
                  <a:srgbClr val="000000"/>
                </a:solidFill>
                <a:latin typeface="Arial"/>
                <a:cs typeface="Arial"/>
              </a:rPr>
              <a:t> </a:t>
            </a:r>
            <a:r>
              <a:rPr lang="en-US" sz="1600" b="1" err="1">
                <a:solidFill>
                  <a:srgbClr val="000000"/>
                </a:solidFill>
                <a:latin typeface="Arial"/>
                <a:cs typeface="Arial"/>
              </a:rPr>
              <a:t>hình</a:t>
            </a:r>
            <a:r>
              <a:rPr lang="en-US" sz="1600" b="1">
                <a:solidFill>
                  <a:srgbClr val="000000"/>
                </a:solidFill>
                <a:latin typeface="Arial"/>
                <a:cs typeface="Arial"/>
              </a:rPr>
              <a:t> 1: GPT2 </a:t>
            </a:r>
            <a:r>
              <a:rPr lang="en-US" sz="1600" b="1" err="1">
                <a:solidFill>
                  <a:srgbClr val="000000"/>
                </a:solidFill>
                <a:latin typeface="Arial"/>
                <a:cs typeface="Arial"/>
              </a:rPr>
              <a:t>LoRA</a:t>
            </a:r>
            <a:endParaRPr lang="en-US" sz="1600" b="1" i="0" u="none" strike="noStrike">
              <a:solidFill>
                <a:srgbClr val="000000"/>
              </a:solidFill>
              <a:effectLst/>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52604153-27A0-7ED0-AB96-19C7BC85BA6D}"/>
              </a:ext>
            </a:extLst>
          </p:cNvPr>
          <p:cNvPicPr>
            <a:picLocks noChangeAspect="1"/>
          </p:cNvPicPr>
          <p:nvPr/>
        </p:nvPicPr>
        <p:blipFill rotWithShape="1">
          <a:blip r:embed="rId3"/>
          <a:srcRect l="37093" t="43105" r="17496" b="32047"/>
          <a:stretch/>
        </p:blipFill>
        <p:spPr>
          <a:xfrm>
            <a:off x="10878723" y="6472052"/>
            <a:ext cx="1139136" cy="267194"/>
          </a:xfrm>
          <a:prstGeom prst="rect">
            <a:avLst/>
          </a:prstGeom>
        </p:spPr>
      </p:pic>
      <p:grpSp>
        <p:nvGrpSpPr>
          <p:cNvPr id="4" name="Group 3">
            <a:extLst>
              <a:ext uri="{FF2B5EF4-FFF2-40B4-BE49-F238E27FC236}">
                <a16:creationId xmlns:a16="http://schemas.microsoft.com/office/drawing/2014/main" id="{A9B54153-A4C9-DC2B-3DA8-853B6518C1BB}"/>
              </a:ext>
            </a:extLst>
          </p:cNvPr>
          <p:cNvGrpSpPr/>
          <p:nvPr/>
        </p:nvGrpSpPr>
        <p:grpSpPr>
          <a:xfrm>
            <a:off x="799347" y="3142500"/>
            <a:ext cx="6096000" cy="2141635"/>
            <a:chOff x="2667000" y="2857090"/>
            <a:chExt cx="6096000" cy="2141635"/>
          </a:xfrm>
        </p:grpSpPr>
        <p:pic>
          <p:nvPicPr>
            <p:cNvPr id="6" name="Picture 5" descr="A black arrow pointing to a white background&#10;&#10;Description automatically generated">
              <a:extLst>
                <a:ext uri="{FF2B5EF4-FFF2-40B4-BE49-F238E27FC236}">
                  <a16:creationId xmlns:a16="http://schemas.microsoft.com/office/drawing/2014/main" id="{6AE62330-310D-3B33-BC1B-81C5AF3B6BE8}"/>
                </a:ext>
              </a:extLst>
            </p:cNvPr>
            <p:cNvPicPr>
              <a:picLocks noChangeAspect="1"/>
            </p:cNvPicPr>
            <p:nvPr/>
          </p:nvPicPr>
          <p:blipFill>
            <a:blip r:embed="rId4"/>
            <a:stretch>
              <a:fillRect/>
            </a:stretch>
          </p:blipFill>
          <p:spPr>
            <a:xfrm>
              <a:off x="2667000" y="2857090"/>
              <a:ext cx="6096000" cy="1771351"/>
            </a:xfrm>
            <a:prstGeom prst="rect">
              <a:avLst/>
            </a:prstGeom>
          </p:spPr>
        </p:pic>
        <p:sp>
          <p:nvSpPr>
            <p:cNvPr id="9" name="TextBox 8">
              <a:extLst>
                <a:ext uri="{FF2B5EF4-FFF2-40B4-BE49-F238E27FC236}">
                  <a16:creationId xmlns:a16="http://schemas.microsoft.com/office/drawing/2014/main" id="{05C4EC25-F1BD-05AB-CFB1-F63018A0505A}"/>
                </a:ext>
              </a:extLst>
            </p:cNvPr>
            <p:cNvSpPr txBox="1"/>
            <p:nvPr/>
          </p:nvSpPr>
          <p:spPr>
            <a:xfrm>
              <a:off x="3577167" y="4623173"/>
              <a:ext cx="4544111" cy="375552"/>
            </a:xfrm>
            <a:prstGeom prst="rect">
              <a:avLst/>
            </a:prstGeom>
            <a:noFill/>
          </p:spPr>
          <p:txBody>
            <a:bodyPr wrap="square" lIns="91440" tIns="45720" rIns="91440" bIns="45720" rtlCol="0" anchor="t">
              <a:spAutoFit/>
            </a:bodyPr>
            <a:lstStyle>
              <a:defPPr>
                <a:defRPr lang="en-US"/>
              </a:defPPr>
              <a:lvl1pPr algn="ctr">
                <a:lnSpc>
                  <a:spcPct val="150000"/>
                </a:lnSpc>
                <a:defRPr sz="1400">
                  <a:latin typeface="Arial" panose="020B0604020202020204" pitchFamily="34" charset="0"/>
                  <a:cs typeface="Arial" panose="020B0604020202020204" pitchFamily="34" charset="0"/>
                </a:defRPr>
              </a:lvl1pPr>
            </a:lstStyle>
            <a:p>
              <a:r>
                <a:rPr lang="vi-VN" b="1">
                  <a:latin typeface="Arial"/>
                  <a:cs typeface="Arial"/>
                </a:rPr>
                <a:t>Mô tả dạng huấn luyện </a:t>
              </a:r>
              <a:r>
                <a:rPr lang="vi-VN" b="1" err="1">
                  <a:latin typeface="Arial"/>
                  <a:cs typeface="Arial"/>
                </a:rPr>
                <a:t>command-music</a:t>
              </a:r>
              <a:r>
                <a:rPr lang="vi-VN" b="1">
                  <a:latin typeface="Arial"/>
                  <a:cs typeface="Arial"/>
                </a:rPr>
                <a:t>, att2midi</a:t>
              </a:r>
              <a:endParaRPr lang="en-US" err="1"/>
            </a:p>
          </p:txBody>
        </p:sp>
      </p:grpSp>
      <p:sp>
        <p:nvSpPr>
          <p:cNvPr id="10" name="Slide Number Placeholder 9">
            <a:extLst>
              <a:ext uri="{FF2B5EF4-FFF2-40B4-BE49-F238E27FC236}">
                <a16:creationId xmlns:a16="http://schemas.microsoft.com/office/drawing/2014/main" id="{9348CCD1-6510-0DC1-DA9F-77597FCE1FE8}"/>
              </a:ext>
            </a:extLst>
          </p:cNvPr>
          <p:cNvSpPr>
            <a:spLocks noGrp="1"/>
          </p:cNvSpPr>
          <p:nvPr>
            <p:ph type="sldNum" sz="quarter" idx="12"/>
          </p:nvPr>
        </p:nvSpPr>
        <p:spPr/>
        <p:txBody>
          <a:bodyPr/>
          <a:lstStyle/>
          <a:p>
            <a:fld id="{330EA680-D336-4FF7-8B7A-9848BB0A1C32}" type="slidenum">
              <a:rPr lang="en-US" smtClean="0"/>
              <a:t>22</a:t>
            </a:fld>
            <a:endParaRPr lang="en-US"/>
          </a:p>
        </p:txBody>
      </p:sp>
      <p:grpSp>
        <p:nvGrpSpPr>
          <p:cNvPr id="7" name="Group 6">
            <a:extLst>
              <a:ext uri="{FF2B5EF4-FFF2-40B4-BE49-F238E27FC236}">
                <a16:creationId xmlns:a16="http://schemas.microsoft.com/office/drawing/2014/main" id="{89B54A50-49DD-A8FC-034E-0891FC39EE96}"/>
              </a:ext>
            </a:extLst>
          </p:cNvPr>
          <p:cNvGrpSpPr/>
          <p:nvPr/>
        </p:nvGrpSpPr>
        <p:grpSpPr>
          <a:xfrm>
            <a:off x="7142064" y="3494923"/>
            <a:ext cx="4659330" cy="3108839"/>
            <a:chOff x="3781336" y="3717131"/>
            <a:chExt cx="4659330" cy="3108839"/>
          </a:xfrm>
        </p:grpSpPr>
        <p:grpSp>
          <p:nvGrpSpPr>
            <p:cNvPr id="11" name="Group 10">
              <a:extLst>
                <a:ext uri="{FF2B5EF4-FFF2-40B4-BE49-F238E27FC236}">
                  <a16:creationId xmlns:a16="http://schemas.microsoft.com/office/drawing/2014/main" id="{AE41F178-DFD5-CEA4-215D-900670E1E1E1}"/>
                </a:ext>
              </a:extLst>
            </p:cNvPr>
            <p:cNvGrpSpPr/>
            <p:nvPr/>
          </p:nvGrpSpPr>
          <p:grpSpPr>
            <a:xfrm>
              <a:off x="3781336" y="3717131"/>
              <a:ext cx="4659330" cy="3022115"/>
              <a:chOff x="6990161" y="3020992"/>
              <a:chExt cx="4659330" cy="3022115"/>
            </a:xfrm>
          </p:grpSpPr>
          <p:pic>
            <p:nvPicPr>
              <p:cNvPr id="13" name="Picture 12">
                <a:extLst>
                  <a:ext uri="{FF2B5EF4-FFF2-40B4-BE49-F238E27FC236}">
                    <a16:creationId xmlns:a16="http://schemas.microsoft.com/office/drawing/2014/main" id="{8EBD73AA-C8A8-ECAF-19DD-33F0B86262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0161" y="3020992"/>
                <a:ext cx="4659330" cy="2683307"/>
              </a:xfrm>
              <a:prstGeom prst="rect">
                <a:avLst/>
              </a:prstGeom>
              <a:effectLst>
                <a:outerShdw blurRad="50800" dist="38100" dir="5400000" algn="t" rotWithShape="0">
                  <a:prstClr val="black">
                    <a:alpha val="10000"/>
                  </a:prstClr>
                </a:outerShdw>
              </a:effectLst>
            </p:spPr>
          </p:pic>
          <p:sp>
            <p:nvSpPr>
              <p:cNvPr id="14" name="TextBox 13">
                <a:extLst>
                  <a:ext uri="{FF2B5EF4-FFF2-40B4-BE49-F238E27FC236}">
                    <a16:creationId xmlns:a16="http://schemas.microsoft.com/office/drawing/2014/main" id="{D1E8188E-FA81-C26A-B5BC-513F84767E67}"/>
                  </a:ext>
                </a:extLst>
              </p:cNvPr>
              <p:cNvSpPr txBox="1"/>
              <p:nvPr/>
            </p:nvSpPr>
            <p:spPr>
              <a:xfrm>
                <a:off x="7243873" y="5667555"/>
                <a:ext cx="4151906" cy="375552"/>
              </a:xfrm>
              <a:prstGeom prst="rect">
                <a:avLst/>
              </a:prstGeom>
              <a:noFill/>
            </p:spPr>
            <p:txBody>
              <a:bodyPr wrap="square" lIns="91440" tIns="45720" rIns="91440" bIns="45720" rtlCol="0" anchor="t">
                <a:spAutoFit/>
              </a:bodyPr>
              <a:lstStyle>
                <a:defPPr>
                  <a:defRPr lang="en-US"/>
                </a:defPPr>
                <a:lvl1pPr algn="ctr">
                  <a:lnSpc>
                    <a:spcPct val="150000"/>
                  </a:lnSpc>
                  <a:defRPr sz="1400">
                    <a:latin typeface="Arial" panose="020B0604020202020204" pitchFamily="34" charset="0"/>
                    <a:cs typeface="Arial" panose="020B0604020202020204" pitchFamily="34" charset="0"/>
                  </a:defRPr>
                </a:lvl1pPr>
              </a:lstStyle>
              <a:p>
                <a:endParaRPr lang="vi-VN" b="1"/>
              </a:p>
            </p:txBody>
          </p:sp>
        </p:grpSp>
        <p:sp>
          <p:nvSpPr>
            <p:cNvPr id="12" name="TextBox 11">
              <a:extLst>
                <a:ext uri="{FF2B5EF4-FFF2-40B4-BE49-F238E27FC236}">
                  <a16:creationId xmlns:a16="http://schemas.microsoft.com/office/drawing/2014/main" id="{6CE15D19-4ABF-D08B-677F-CFD62931BAAA}"/>
                </a:ext>
              </a:extLst>
            </p:cNvPr>
            <p:cNvSpPr txBox="1"/>
            <p:nvPr/>
          </p:nvSpPr>
          <p:spPr>
            <a:xfrm>
              <a:off x="4035048" y="6450418"/>
              <a:ext cx="4151906" cy="375552"/>
            </a:xfrm>
            <a:prstGeom prst="rect">
              <a:avLst/>
            </a:prstGeom>
            <a:noFill/>
          </p:spPr>
          <p:txBody>
            <a:bodyPr wrap="square" lIns="91440" tIns="45720" rIns="91440" bIns="45720" rtlCol="0" anchor="t">
              <a:spAutoFit/>
            </a:bodyPr>
            <a:lstStyle>
              <a:defPPr>
                <a:defRPr lang="en-US"/>
              </a:defPPr>
              <a:lvl1pPr algn="ctr">
                <a:lnSpc>
                  <a:spcPct val="150000"/>
                </a:lnSpc>
                <a:defRPr sz="1400">
                  <a:latin typeface="Arial" panose="020B0604020202020204" pitchFamily="34" charset="0"/>
                  <a:cs typeface="Arial" panose="020B0604020202020204" pitchFamily="34" charset="0"/>
                </a:defRPr>
              </a:lvl1pPr>
            </a:lstStyle>
            <a:p>
              <a:r>
                <a:rPr lang="vi-VN" b="1" dirty="0">
                  <a:latin typeface="Arial"/>
                  <a:cs typeface="Arial"/>
                </a:rPr>
                <a:t>Ví dụ về dữ liệu âm nhạc</a:t>
              </a:r>
              <a:endParaRPr lang="en-US" dirty="0"/>
            </a:p>
          </p:txBody>
        </p:sp>
      </p:grpSp>
      <p:grpSp>
        <p:nvGrpSpPr>
          <p:cNvPr id="15" name="Group 14">
            <a:extLst>
              <a:ext uri="{FF2B5EF4-FFF2-40B4-BE49-F238E27FC236}">
                <a16:creationId xmlns:a16="http://schemas.microsoft.com/office/drawing/2014/main" id="{3059C192-BF50-65BE-2AAE-4EAB2B6E558F}"/>
              </a:ext>
            </a:extLst>
          </p:cNvPr>
          <p:cNvGrpSpPr/>
          <p:nvPr/>
        </p:nvGrpSpPr>
        <p:grpSpPr>
          <a:xfrm>
            <a:off x="8344654" y="900770"/>
            <a:ext cx="2254149" cy="2429506"/>
            <a:chOff x="3476334" y="4176143"/>
            <a:chExt cx="2254149" cy="2429506"/>
          </a:xfrm>
        </p:grpSpPr>
        <p:pic>
          <p:nvPicPr>
            <p:cNvPr id="16" name="Picture 15">
              <a:extLst>
                <a:ext uri="{FF2B5EF4-FFF2-40B4-BE49-F238E27FC236}">
                  <a16:creationId xmlns:a16="http://schemas.microsoft.com/office/drawing/2014/main" id="{3BDD3C0A-7FE0-09D6-EBA1-6BBE55A9570D}"/>
                </a:ext>
              </a:extLst>
            </p:cNvPr>
            <p:cNvPicPr>
              <a:picLocks noChangeAspect="1"/>
            </p:cNvPicPr>
            <p:nvPr/>
          </p:nvPicPr>
          <p:blipFill>
            <a:blip r:embed="rId6"/>
            <a:stretch>
              <a:fillRect/>
            </a:stretch>
          </p:blipFill>
          <p:spPr>
            <a:xfrm>
              <a:off x="3604441" y="4176143"/>
              <a:ext cx="1997937" cy="2090698"/>
            </a:xfrm>
            <a:prstGeom prst="rect">
              <a:avLst/>
            </a:prstGeom>
            <a:effectLst>
              <a:outerShdw blurRad="50800" dist="38100" dir="5400000" algn="t" rotWithShape="0">
                <a:prstClr val="black">
                  <a:alpha val="10000"/>
                </a:prstClr>
              </a:outerShdw>
            </a:effectLst>
          </p:spPr>
        </p:pic>
        <p:sp>
          <p:nvSpPr>
            <p:cNvPr id="17" name="TextBox 16">
              <a:extLst>
                <a:ext uri="{FF2B5EF4-FFF2-40B4-BE49-F238E27FC236}">
                  <a16:creationId xmlns:a16="http://schemas.microsoft.com/office/drawing/2014/main" id="{36413172-1DC8-BA02-2D04-EA43B75CA09D}"/>
                </a:ext>
              </a:extLst>
            </p:cNvPr>
            <p:cNvSpPr txBox="1"/>
            <p:nvPr/>
          </p:nvSpPr>
          <p:spPr>
            <a:xfrm>
              <a:off x="3476334" y="6230097"/>
              <a:ext cx="2254149" cy="375552"/>
            </a:xfrm>
            <a:prstGeom prst="rect">
              <a:avLst/>
            </a:prstGeom>
            <a:noFill/>
          </p:spPr>
          <p:txBody>
            <a:bodyPr wrap="square" rtlCol="0">
              <a:spAutoFit/>
            </a:bodyPr>
            <a:lstStyle>
              <a:defPPr>
                <a:defRPr lang="en-US"/>
              </a:defPPr>
              <a:lvl1pPr algn="ctr">
                <a:lnSpc>
                  <a:spcPct val="150000"/>
                </a:lnSpc>
                <a:defRPr sz="1400">
                  <a:latin typeface="Arial" panose="020B0604020202020204" pitchFamily="34" charset="0"/>
                  <a:cs typeface="Arial" panose="020B0604020202020204" pitchFamily="34" charset="0"/>
                </a:defRPr>
              </a:lvl1pPr>
            </a:lstStyle>
            <a:p>
              <a:r>
                <a:rPr lang="vi-VN" b="1"/>
                <a:t>Minh hoạ một command</a:t>
              </a:r>
            </a:p>
          </p:txBody>
        </p:sp>
      </p:grpSp>
    </p:spTree>
    <p:extLst>
      <p:ext uri="{BB962C8B-B14F-4D97-AF65-F5344CB8AC3E}">
        <p14:creationId xmlns:p14="http://schemas.microsoft.com/office/powerpoint/2010/main" val="13086469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2916E48-1754-8F38-833D-FEAFF4A1FAB7}"/>
              </a:ext>
            </a:extLst>
          </p:cNvPr>
          <p:cNvSpPr txBox="1"/>
          <p:nvPr/>
        </p:nvSpPr>
        <p:spPr>
          <a:xfrm>
            <a:off x="925931" y="678055"/>
            <a:ext cx="5305940" cy="646331"/>
          </a:xfrm>
          <a:prstGeom prst="rect">
            <a:avLst/>
          </a:prstGeom>
          <a:noFill/>
        </p:spPr>
        <p:txBody>
          <a:bodyPr wrap="none" lIns="0" rIns="0" rtlCol="0">
            <a:spAutoFit/>
          </a:bodyPr>
          <a:lstStyle/>
          <a:p>
            <a:r>
              <a:rPr lang="en-VN" sz="3600" b="1">
                <a:solidFill>
                  <a:srgbClr val="333399"/>
                </a:solidFill>
                <a:latin typeface="Arial" panose="020B0604020202020204" pitchFamily="34" charset="0"/>
                <a:cs typeface="Arial" panose="020B0604020202020204" pitchFamily="34" charset="0"/>
              </a:rPr>
              <a:t>3. Phương pháp đề xuất</a:t>
            </a:r>
          </a:p>
        </p:txBody>
      </p:sp>
      <p:sp>
        <p:nvSpPr>
          <p:cNvPr id="3" name="TextBox 2">
            <a:extLst>
              <a:ext uri="{FF2B5EF4-FFF2-40B4-BE49-F238E27FC236}">
                <a16:creationId xmlns:a16="http://schemas.microsoft.com/office/drawing/2014/main" id="{F3B7B9A9-0313-B45D-6965-0782B299A529}"/>
              </a:ext>
            </a:extLst>
          </p:cNvPr>
          <p:cNvSpPr txBox="1"/>
          <p:nvPr/>
        </p:nvSpPr>
        <p:spPr>
          <a:xfrm>
            <a:off x="856172" y="1327972"/>
            <a:ext cx="5239827" cy="338554"/>
          </a:xfrm>
          <a:prstGeom prst="rect">
            <a:avLst/>
          </a:prstGeom>
          <a:noFill/>
        </p:spPr>
        <p:txBody>
          <a:bodyPr wrap="square" lIns="91440" tIns="45720" rIns="91440" bIns="45720" rtlCol="0" anchor="t">
            <a:spAutoFit/>
          </a:bodyPr>
          <a:lstStyle/>
          <a:p>
            <a:r>
              <a:rPr lang="en-US" sz="1600" b="1">
                <a:solidFill>
                  <a:srgbClr val="000000"/>
                </a:solidFill>
                <a:latin typeface="Arial"/>
                <a:cs typeface="Arial"/>
              </a:rPr>
              <a:t>3.6. att2midi - </a:t>
            </a:r>
            <a:r>
              <a:rPr lang="en-US" sz="1600" b="1" err="1">
                <a:solidFill>
                  <a:srgbClr val="000000"/>
                </a:solidFill>
                <a:latin typeface="Arial"/>
                <a:cs typeface="Arial"/>
              </a:rPr>
              <a:t>Mô</a:t>
            </a:r>
            <a:r>
              <a:rPr lang="en-US" sz="1600" b="1">
                <a:solidFill>
                  <a:srgbClr val="000000"/>
                </a:solidFill>
                <a:latin typeface="Arial"/>
                <a:cs typeface="Arial"/>
              </a:rPr>
              <a:t> </a:t>
            </a:r>
            <a:r>
              <a:rPr lang="en-US" sz="1600" b="1" err="1">
                <a:solidFill>
                  <a:srgbClr val="000000"/>
                </a:solidFill>
                <a:latin typeface="Arial"/>
                <a:cs typeface="Arial"/>
              </a:rPr>
              <a:t>hình</a:t>
            </a:r>
            <a:r>
              <a:rPr lang="en-US" sz="1600" b="1">
                <a:solidFill>
                  <a:srgbClr val="000000"/>
                </a:solidFill>
                <a:latin typeface="Arial"/>
                <a:cs typeface="Arial"/>
              </a:rPr>
              <a:t> 1: GPT2 </a:t>
            </a:r>
            <a:r>
              <a:rPr lang="en-US" sz="1600" b="1" err="1">
                <a:solidFill>
                  <a:srgbClr val="000000"/>
                </a:solidFill>
                <a:latin typeface="Arial"/>
                <a:cs typeface="Arial"/>
              </a:rPr>
              <a:t>LoRA</a:t>
            </a:r>
            <a:endParaRPr lang="en-US" sz="1600" b="1" i="0" u="none" strike="noStrike">
              <a:solidFill>
                <a:srgbClr val="000000"/>
              </a:solidFill>
              <a:effectLst/>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52604153-27A0-7ED0-AB96-19C7BC85BA6D}"/>
              </a:ext>
            </a:extLst>
          </p:cNvPr>
          <p:cNvPicPr>
            <a:picLocks noChangeAspect="1"/>
          </p:cNvPicPr>
          <p:nvPr/>
        </p:nvPicPr>
        <p:blipFill rotWithShape="1">
          <a:blip r:embed="rId3"/>
          <a:srcRect l="37093" t="43105" r="17496" b="32047"/>
          <a:stretch/>
        </p:blipFill>
        <p:spPr>
          <a:xfrm>
            <a:off x="10878723" y="6472052"/>
            <a:ext cx="1139136" cy="267194"/>
          </a:xfrm>
          <a:prstGeom prst="rect">
            <a:avLst/>
          </a:prstGeom>
        </p:spPr>
      </p:pic>
      <p:pic>
        <p:nvPicPr>
          <p:cNvPr id="4" name="Picture 3">
            <a:extLst>
              <a:ext uri="{FF2B5EF4-FFF2-40B4-BE49-F238E27FC236}">
                <a16:creationId xmlns:a16="http://schemas.microsoft.com/office/drawing/2014/main" id="{BA34B2B2-4BF6-F7F3-5B80-A97C25689759}"/>
              </a:ext>
            </a:extLst>
          </p:cNvPr>
          <p:cNvPicPr>
            <a:picLocks noChangeAspect="1"/>
          </p:cNvPicPr>
          <p:nvPr/>
        </p:nvPicPr>
        <p:blipFill>
          <a:blip r:embed="rId4"/>
          <a:stretch>
            <a:fillRect/>
          </a:stretch>
        </p:blipFill>
        <p:spPr>
          <a:xfrm>
            <a:off x="532868" y="3186406"/>
            <a:ext cx="5687212" cy="2450795"/>
          </a:xfrm>
          <a:prstGeom prst="rect">
            <a:avLst/>
          </a:prstGeom>
        </p:spPr>
      </p:pic>
      <p:pic>
        <p:nvPicPr>
          <p:cNvPr id="5" name="Picture 4">
            <a:extLst>
              <a:ext uri="{FF2B5EF4-FFF2-40B4-BE49-F238E27FC236}">
                <a16:creationId xmlns:a16="http://schemas.microsoft.com/office/drawing/2014/main" id="{C54D3D3B-927D-6657-6C8C-5C8CC1C2A002}"/>
              </a:ext>
            </a:extLst>
          </p:cNvPr>
          <p:cNvPicPr>
            <a:picLocks noChangeAspect="1"/>
          </p:cNvPicPr>
          <p:nvPr/>
        </p:nvPicPr>
        <p:blipFill>
          <a:blip r:embed="rId5"/>
          <a:stretch>
            <a:fillRect/>
          </a:stretch>
        </p:blipFill>
        <p:spPr>
          <a:xfrm>
            <a:off x="6400800" y="2988157"/>
            <a:ext cx="5071533" cy="2835950"/>
          </a:xfrm>
          <a:prstGeom prst="rect">
            <a:avLst/>
          </a:prstGeom>
        </p:spPr>
      </p:pic>
      <p:sp>
        <p:nvSpPr>
          <p:cNvPr id="9" name="TextBox 8">
            <a:extLst>
              <a:ext uri="{FF2B5EF4-FFF2-40B4-BE49-F238E27FC236}">
                <a16:creationId xmlns:a16="http://schemas.microsoft.com/office/drawing/2014/main" id="{59861081-47C0-79CE-12CC-C41530BEE318}"/>
              </a:ext>
            </a:extLst>
          </p:cNvPr>
          <p:cNvSpPr txBox="1"/>
          <p:nvPr/>
        </p:nvSpPr>
        <p:spPr>
          <a:xfrm>
            <a:off x="842804" y="1666526"/>
            <a:ext cx="9863777" cy="785343"/>
          </a:xfrm>
          <a:prstGeom prst="rect">
            <a:avLst/>
          </a:prstGeom>
          <a:noFill/>
        </p:spPr>
        <p:txBody>
          <a:bodyPr wrap="square" lIns="91440" tIns="45720" rIns="91440" bIns="45720" rtlCol="0" anchor="t">
            <a:spAutoFit/>
          </a:bodyPr>
          <a:lstStyle/>
          <a:p>
            <a:pPr marL="342900" lvl="0" indent="-342900" algn="just" rtl="0">
              <a:lnSpc>
                <a:spcPct val="150000"/>
              </a:lnSpc>
              <a:buFont typeface="Wingdings,Sans-Serif"/>
              <a:buChar char="Ø"/>
            </a:pPr>
            <a:r>
              <a:rPr lang="vi-VN" sz="1600" baseline="0">
                <a:latin typeface="Arial"/>
                <a:ea typeface="Arial"/>
                <a:cs typeface="Arial"/>
              </a:rPr>
              <a:t>Thông tin tham số cấu hình:</a:t>
            </a:r>
            <a:endParaRPr lang="vi-VN" sz="1600">
              <a:latin typeface="Arial" panose="020B0604020202020204" pitchFamily="34" charset="0"/>
              <a:cs typeface="Arial" panose="020B0604020202020204" pitchFamily="34" charset="0"/>
            </a:endParaRPr>
          </a:p>
          <a:p>
            <a:pPr marL="800100" lvl="1" indent="-342900" algn="just">
              <a:lnSpc>
                <a:spcPct val="150000"/>
              </a:lnSpc>
              <a:buFont typeface="Wingdings" pitchFamily="2" charset="2"/>
              <a:buChar char="q"/>
            </a:pPr>
            <a:endParaRPr lang="vi-VN" sz="1600">
              <a:latin typeface="Arial" panose="020B0604020202020204" pitchFamily="34" charset="0"/>
              <a:cs typeface="Arial" panose="020B0604020202020204" pitchFamily="34" charset="0"/>
            </a:endParaRPr>
          </a:p>
        </p:txBody>
      </p:sp>
      <p:sp>
        <p:nvSpPr>
          <p:cNvPr id="11" name="Slide Number Placeholder 10">
            <a:extLst>
              <a:ext uri="{FF2B5EF4-FFF2-40B4-BE49-F238E27FC236}">
                <a16:creationId xmlns:a16="http://schemas.microsoft.com/office/drawing/2014/main" id="{B4A52229-D27A-BA97-C1A3-4B729D1BFDF3}"/>
              </a:ext>
            </a:extLst>
          </p:cNvPr>
          <p:cNvSpPr>
            <a:spLocks noGrp="1"/>
          </p:cNvSpPr>
          <p:nvPr>
            <p:ph type="sldNum" sz="quarter" idx="12"/>
          </p:nvPr>
        </p:nvSpPr>
        <p:spPr/>
        <p:txBody>
          <a:bodyPr/>
          <a:lstStyle/>
          <a:p>
            <a:fld id="{330EA680-D336-4FF7-8B7A-9848BB0A1C32}" type="slidenum">
              <a:rPr lang="en-US" smtClean="0"/>
              <a:t>23</a:t>
            </a:fld>
            <a:endParaRPr lang="en-US"/>
          </a:p>
        </p:txBody>
      </p:sp>
    </p:spTree>
    <p:extLst>
      <p:ext uri="{BB962C8B-B14F-4D97-AF65-F5344CB8AC3E}">
        <p14:creationId xmlns:p14="http://schemas.microsoft.com/office/powerpoint/2010/main" val="25760486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2916E48-1754-8F38-833D-FEAFF4A1FAB7}"/>
              </a:ext>
            </a:extLst>
          </p:cNvPr>
          <p:cNvSpPr txBox="1"/>
          <p:nvPr/>
        </p:nvSpPr>
        <p:spPr>
          <a:xfrm>
            <a:off x="925931" y="678055"/>
            <a:ext cx="5305940" cy="646331"/>
          </a:xfrm>
          <a:prstGeom prst="rect">
            <a:avLst/>
          </a:prstGeom>
          <a:noFill/>
        </p:spPr>
        <p:txBody>
          <a:bodyPr wrap="none" lIns="0" rIns="0" rtlCol="0">
            <a:spAutoFit/>
          </a:bodyPr>
          <a:lstStyle/>
          <a:p>
            <a:r>
              <a:rPr lang="en-VN" sz="3600" b="1">
                <a:solidFill>
                  <a:srgbClr val="333399"/>
                </a:solidFill>
                <a:latin typeface="Arial" panose="020B0604020202020204" pitchFamily="34" charset="0"/>
                <a:cs typeface="Arial" panose="020B0604020202020204" pitchFamily="34" charset="0"/>
              </a:rPr>
              <a:t>3. Phương pháp đề xuất</a:t>
            </a:r>
          </a:p>
        </p:txBody>
      </p:sp>
      <p:sp>
        <p:nvSpPr>
          <p:cNvPr id="3" name="TextBox 2">
            <a:extLst>
              <a:ext uri="{FF2B5EF4-FFF2-40B4-BE49-F238E27FC236}">
                <a16:creationId xmlns:a16="http://schemas.microsoft.com/office/drawing/2014/main" id="{F3B7B9A9-0313-B45D-6965-0782B299A529}"/>
              </a:ext>
            </a:extLst>
          </p:cNvPr>
          <p:cNvSpPr txBox="1"/>
          <p:nvPr/>
        </p:nvSpPr>
        <p:spPr>
          <a:xfrm>
            <a:off x="842805" y="1327972"/>
            <a:ext cx="2593122" cy="338554"/>
          </a:xfrm>
          <a:prstGeom prst="rect">
            <a:avLst/>
          </a:prstGeom>
          <a:noFill/>
        </p:spPr>
        <p:txBody>
          <a:bodyPr wrap="square" rtlCol="0">
            <a:spAutoFit/>
          </a:bodyPr>
          <a:lstStyle/>
          <a:p>
            <a:r>
              <a:rPr lang="en-US" sz="1600" b="1" dirty="0">
                <a:solidFill>
                  <a:srgbClr val="000000"/>
                </a:solidFill>
                <a:latin typeface="Arial" panose="020B0604020202020204" pitchFamily="34" charset="0"/>
                <a:cs typeface="Arial" panose="020B0604020202020204" pitchFamily="34" charset="0"/>
              </a:rPr>
              <a:t>3.7. </a:t>
            </a:r>
            <a:r>
              <a:rPr lang="en-US" sz="1600" b="1" dirty="0" err="1">
                <a:solidFill>
                  <a:srgbClr val="000000"/>
                </a:solidFill>
                <a:latin typeface="Arial" panose="020B0604020202020204" pitchFamily="34" charset="0"/>
                <a:cs typeface="Arial" panose="020B0604020202020204" pitchFamily="34" charset="0"/>
              </a:rPr>
              <a:t>Hậu</a:t>
            </a:r>
            <a:r>
              <a:rPr lang="en-US" sz="1600" b="1" dirty="0">
                <a:solidFill>
                  <a:srgbClr val="000000"/>
                </a:solidFill>
                <a:latin typeface="Arial" panose="020B0604020202020204" pitchFamily="34" charset="0"/>
                <a:cs typeface="Arial" panose="020B0604020202020204" pitchFamily="34" charset="0"/>
              </a:rPr>
              <a:t> </a:t>
            </a:r>
            <a:r>
              <a:rPr lang="en-US" sz="1600" b="1" dirty="0" err="1">
                <a:solidFill>
                  <a:srgbClr val="000000"/>
                </a:solidFill>
                <a:latin typeface="Arial" panose="020B0604020202020204" pitchFamily="34" charset="0"/>
                <a:cs typeface="Arial" panose="020B0604020202020204" pitchFamily="34" charset="0"/>
              </a:rPr>
              <a:t>xử</a:t>
            </a:r>
            <a:r>
              <a:rPr lang="en-US" sz="1600" b="1" dirty="0">
                <a:solidFill>
                  <a:srgbClr val="000000"/>
                </a:solidFill>
                <a:latin typeface="Arial" panose="020B0604020202020204" pitchFamily="34" charset="0"/>
                <a:cs typeface="Arial" panose="020B0604020202020204" pitchFamily="34" charset="0"/>
              </a:rPr>
              <a:t> </a:t>
            </a:r>
            <a:r>
              <a:rPr lang="en-US" sz="1600" b="1" dirty="0" err="1">
                <a:solidFill>
                  <a:srgbClr val="000000"/>
                </a:solidFill>
                <a:latin typeface="Arial" panose="020B0604020202020204" pitchFamily="34" charset="0"/>
                <a:cs typeface="Arial" panose="020B0604020202020204" pitchFamily="34" charset="0"/>
              </a:rPr>
              <a:t>lý</a:t>
            </a:r>
            <a:r>
              <a:rPr lang="en-US" sz="1600" b="1" dirty="0">
                <a:solidFill>
                  <a:srgbClr val="000000"/>
                </a:solidFill>
                <a:latin typeface="Arial" panose="020B0604020202020204" pitchFamily="34" charset="0"/>
                <a:cs typeface="Arial" panose="020B0604020202020204" pitchFamily="34" charset="0"/>
              </a:rPr>
              <a:t> </a:t>
            </a:r>
            <a:r>
              <a:rPr lang="en-US" sz="1600" b="1" dirty="0" err="1">
                <a:solidFill>
                  <a:srgbClr val="000000"/>
                </a:solidFill>
                <a:latin typeface="Arial" panose="020B0604020202020204" pitchFamily="34" charset="0"/>
                <a:cs typeface="Arial" panose="020B0604020202020204" pitchFamily="34" charset="0"/>
              </a:rPr>
              <a:t>dữ</a:t>
            </a:r>
            <a:r>
              <a:rPr lang="en-US" sz="1600" b="1" dirty="0">
                <a:solidFill>
                  <a:srgbClr val="000000"/>
                </a:solidFill>
                <a:latin typeface="Arial" panose="020B0604020202020204" pitchFamily="34" charset="0"/>
                <a:cs typeface="Arial" panose="020B0604020202020204" pitchFamily="34" charset="0"/>
              </a:rPr>
              <a:t> </a:t>
            </a:r>
            <a:r>
              <a:rPr lang="en-US" sz="1600" b="1" dirty="0" err="1">
                <a:solidFill>
                  <a:srgbClr val="000000"/>
                </a:solidFill>
                <a:latin typeface="Arial" panose="020B0604020202020204" pitchFamily="34" charset="0"/>
                <a:cs typeface="Arial" panose="020B0604020202020204" pitchFamily="34" charset="0"/>
              </a:rPr>
              <a:t>liệu</a:t>
            </a:r>
            <a:endParaRPr lang="en-US" sz="1600" b="1" i="0" u="none" strike="noStrike" dirty="0">
              <a:solidFill>
                <a:srgbClr val="000000"/>
              </a:solidFill>
              <a:effectLst/>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2C8A5BAC-ACC9-EEC2-F50F-01D45AFF94F1}"/>
              </a:ext>
            </a:extLst>
          </p:cNvPr>
          <p:cNvPicPr>
            <a:picLocks noChangeAspect="1"/>
          </p:cNvPicPr>
          <p:nvPr/>
        </p:nvPicPr>
        <p:blipFill rotWithShape="1">
          <a:blip r:embed="rId3"/>
          <a:srcRect l="37093" t="43105" r="17496" b="32047"/>
          <a:stretch/>
        </p:blipFill>
        <p:spPr>
          <a:xfrm>
            <a:off x="10878723" y="6472052"/>
            <a:ext cx="1139136" cy="267194"/>
          </a:xfrm>
          <a:prstGeom prst="rect">
            <a:avLst/>
          </a:prstGeom>
        </p:spPr>
      </p:pic>
      <p:sp>
        <p:nvSpPr>
          <p:cNvPr id="4" name="TextBox 3">
            <a:extLst>
              <a:ext uri="{FF2B5EF4-FFF2-40B4-BE49-F238E27FC236}">
                <a16:creationId xmlns:a16="http://schemas.microsoft.com/office/drawing/2014/main" id="{C73B583A-0097-B724-5246-79B18EEA68C8}"/>
              </a:ext>
            </a:extLst>
          </p:cNvPr>
          <p:cNvSpPr txBox="1"/>
          <p:nvPr/>
        </p:nvSpPr>
        <p:spPr>
          <a:xfrm>
            <a:off x="842805" y="1677872"/>
            <a:ext cx="4984254" cy="2262671"/>
          </a:xfrm>
          <a:prstGeom prst="rect">
            <a:avLst/>
          </a:prstGeom>
          <a:noFill/>
        </p:spPr>
        <p:txBody>
          <a:bodyPr wrap="square" rtlCol="0">
            <a:spAutoFit/>
          </a:bodyPr>
          <a:lstStyle/>
          <a:p>
            <a:pPr marL="342900" indent="-342900" algn="just">
              <a:lnSpc>
                <a:spcPct val="150000"/>
              </a:lnSpc>
              <a:buFont typeface="Wingdings" pitchFamily="2" charset="2"/>
              <a:buChar char="Ø"/>
            </a:pPr>
            <a:r>
              <a:rPr lang="vi-VN" sz="1600" b="1">
                <a:latin typeface="Arial" panose="020B0604020202020204" pitchFamily="34" charset="0"/>
                <a:ea typeface="Times New Roman" panose="02020603050405020304" pitchFamily="18" charset="0"/>
                <a:cs typeface="Arial" panose="020B0604020202020204" pitchFamily="34" charset="0"/>
              </a:rPr>
              <a:t>Vấn đề: </a:t>
            </a:r>
            <a:r>
              <a:rPr lang="vi-VN" sz="1600">
                <a:latin typeface="Arial" panose="020B0604020202020204" pitchFamily="34" charset="0"/>
                <a:ea typeface="Times New Roman" panose="02020603050405020304" pitchFamily="18" charset="0"/>
                <a:cs typeface="Arial" panose="020B0604020202020204" pitchFamily="34" charset="0"/>
              </a:rPr>
              <a:t>Rủi ro dữ liệu sinh ra sai cấu trúc.</a:t>
            </a:r>
          </a:p>
          <a:p>
            <a:pPr marL="342900" indent="-342900" algn="just">
              <a:lnSpc>
                <a:spcPct val="150000"/>
              </a:lnSpc>
              <a:buFont typeface="Wingdings" pitchFamily="2" charset="2"/>
              <a:buChar char="Ø"/>
            </a:pPr>
            <a:r>
              <a:rPr lang="vi-VN" sz="1600" b="1">
                <a:latin typeface="Arial" panose="020B0604020202020204" pitchFamily="34" charset="0"/>
                <a:ea typeface="Times New Roman" panose="02020603050405020304" pitchFamily="18" charset="0"/>
                <a:cs typeface="Arial" panose="020B0604020202020204" pitchFamily="34" charset="0"/>
              </a:rPr>
              <a:t>Giải pháp:</a:t>
            </a:r>
          </a:p>
          <a:p>
            <a:pPr marL="800100" lvl="1" indent="-342900" algn="just">
              <a:lnSpc>
                <a:spcPct val="150000"/>
              </a:lnSpc>
              <a:buFont typeface="Wingdings" pitchFamily="2" charset="2"/>
              <a:buChar char="q"/>
            </a:pPr>
            <a:r>
              <a:rPr lang="vi-VN" sz="1600">
                <a:effectLst/>
                <a:latin typeface="Arial" panose="020B0604020202020204" pitchFamily="34" charset="0"/>
                <a:ea typeface="Times New Roman" panose="02020603050405020304" pitchFamily="18" charset="0"/>
                <a:cs typeface="Arial" panose="020B0604020202020204" pitchFamily="34" charset="0"/>
              </a:rPr>
              <a:t>Dữ liệu = time series = {Các sự kiện MIDI};</a:t>
            </a:r>
            <a:endParaRPr lang="vi-VN" sz="1600">
              <a:latin typeface="Arial" panose="020B0604020202020204" pitchFamily="34" charset="0"/>
              <a:cs typeface="Arial" panose="020B0604020202020204" pitchFamily="34" charset="0"/>
            </a:endParaRPr>
          </a:p>
          <a:p>
            <a:pPr marL="800100" lvl="1" indent="-342900" algn="just">
              <a:lnSpc>
                <a:spcPct val="150000"/>
              </a:lnSpc>
              <a:buFont typeface="Wingdings" pitchFamily="2" charset="2"/>
              <a:buChar char="q"/>
            </a:pPr>
            <a:r>
              <a:rPr lang="vi-VN" sz="1600">
                <a:latin typeface="Arial" panose="020B0604020202020204" pitchFamily="34" charset="0"/>
                <a:cs typeface="Arial" panose="020B0604020202020204" pitchFamily="34" charset="0"/>
              </a:rPr>
              <a:t>Tìm vị trí lỗi dựa trên đặc tả.</a:t>
            </a:r>
          </a:p>
          <a:p>
            <a:pPr marL="800100" lvl="1" indent="-342900" algn="just">
              <a:lnSpc>
                <a:spcPct val="150000"/>
              </a:lnSpc>
              <a:buFont typeface="Wingdings" pitchFamily="2" charset="2"/>
              <a:buChar char="q"/>
            </a:pPr>
            <a:r>
              <a:rPr lang="vi-VN" sz="1600">
                <a:latin typeface="Arial" panose="020B0604020202020204" pitchFamily="34" charset="0"/>
                <a:cs typeface="Arial" panose="020B0604020202020204" pitchFamily="34" charset="0"/>
              </a:rPr>
              <a:t>Khôi phục cấu trúc tại điểm lỗi;</a:t>
            </a:r>
          </a:p>
          <a:p>
            <a:pPr marL="800100" lvl="1" indent="-342900" algn="just">
              <a:lnSpc>
                <a:spcPct val="150000"/>
              </a:lnSpc>
              <a:buFont typeface="Wingdings" pitchFamily="2" charset="2"/>
              <a:buChar char="q"/>
            </a:pPr>
            <a:r>
              <a:rPr lang="vi-VN" sz="1600">
                <a:latin typeface="Arial" panose="020B0604020202020204" pitchFamily="34" charset="0"/>
                <a:cs typeface="Arial" panose="020B0604020202020204" pitchFamily="34" charset="0"/>
              </a:rPr>
              <a:t>Điền giá trị cho các thành phần cấu trúc.</a:t>
            </a:r>
          </a:p>
        </p:txBody>
      </p:sp>
      <p:pic>
        <p:nvPicPr>
          <p:cNvPr id="6" name="Picture 5">
            <a:extLst>
              <a:ext uri="{FF2B5EF4-FFF2-40B4-BE49-F238E27FC236}">
                <a16:creationId xmlns:a16="http://schemas.microsoft.com/office/drawing/2014/main" id="{D0FCBCE5-9367-78ED-E494-3936E660D0C9}"/>
              </a:ext>
            </a:extLst>
          </p:cNvPr>
          <p:cNvPicPr>
            <a:picLocks noChangeAspect="1"/>
          </p:cNvPicPr>
          <p:nvPr/>
        </p:nvPicPr>
        <p:blipFill>
          <a:blip r:embed="rId4"/>
          <a:stretch>
            <a:fillRect/>
          </a:stretch>
        </p:blipFill>
        <p:spPr>
          <a:xfrm>
            <a:off x="6491645" y="871828"/>
            <a:ext cx="4956646" cy="2949205"/>
          </a:xfrm>
          <a:prstGeom prst="rect">
            <a:avLst/>
          </a:prstGeom>
          <a:effectLst>
            <a:outerShdw blurRad="50800" dist="38100" dir="5400000" algn="t" rotWithShape="0">
              <a:prstClr val="black">
                <a:alpha val="10000"/>
              </a:prstClr>
            </a:outerShdw>
          </a:effectLst>
        </p:spPr>
      </p:pic>
      <p:pic>
        <p:nvPicPr>
          <p:cNvPr id="10" name="Picture 9">
            <a:extLst>
              <a:ext uri="{FF2B5EF4-FFF2-40B4-BE49-F238E27FC236}">
                <a16:creationId xmlns:a16="http://schemas.microsoft.com/office/drawing/2014/main" id="{27E2F1DC-0605-6C4F-288D-11C500FFD4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5714" y="4089219"/>
            <a:ext cx="11320571" cy="2075068"/>
          </a:xfrm>
          <a:prstGeom prst="rect">
            <a:avLst/>
          </a:prstGeom>
          <a:effectLst>
            <a:outerShdw blurRad="50800" dist="38100" dir="8100000" algn="tr" rotWithShape="0">
              <a:prstClr val="black">
                <a:alpha val="10000"/>
              </a:prstClr>
            </a:outerShdw>
          </a:effectLst>
        </p:spPr>
      </p:pic>
      <p:sp>
        <p:nvSpPr>
          <p:cNvPr id="11" name="TextBox 10">
            <a:extLst>
              <a:ext uri="{FF2B5EF4-FFF2-40B4-BE49-F238E27FC236}">
                <a16:creationId xmlns:a16="http://schemas.microsoft.com/office/drawing/2014/main" id="{14748E5D-5E9D-4562-2D66-CB5D1F1C4D42}"/>
              </a:ext>
            </a:extLst>
          </p:cNvPr>
          <p:cNvSpPr txBox="1"/>
          <p:nvPr/>
        </p:nvSpPr>
        <p:spPr>
          <a:xfrm>
            <a:off x="4020047" y="6138258"/>
            <a:ext cx="4151906" cy="375552"/>
          </a:xfrm>
          <a:prstGeom prst="rect">
            <a:avLst/>
          </a:prstGeom>
          <a:noFill/>
        </p:spPr>
        <p:txBody>
          <a:bodyPr wrap="square" rtlCol="0">
            <a:spAutoFit/>
          </a:bodyPr>
          <a:lstStyle>
            <a:defPPr>
              <a:defRPr lang="en-US"/>
            </a:defPPr>
            <a:lvl1pPr algn="ctr">
              <a:lnSpc>
                <a:spcPct val="150000"/>
              </a:lnSpc>
              <a:defRPr sz="1400">
                <a:latin typeface="Arial" panose="020B0604020202020204" pitchFamily="34" charset="0"/>
                <a:cs typeface="Arial" panose="020B0604020202020204" pitchFamily="34" charset="0"/>
              </a:defRPr>
            </a:lvl1pPr>
          </a:lstStyle>
          <a:p>
            <a:r>
              <a:rPr lang="vi-VN" b="1"/>
              <a:t>Ví dụ minh hoạ quá trình hậu xử lý</a:t>
            </a:r>
          </a:p>
        </p:txBody>
      </p:sp>
      <p:sp>
        <p:nvSpPr>
          <p:cNvPr id="12" name="Slide Number Placeholder 11">
            <a:extLst>
              <a:ext uri="{FF2B5EF4-FFF2-40B4-BE49-F238E27FC236}">
                <a16:creationId xmlns:a16="http://schemas.microsoft.com/office/drawing/2014/main" id="{0E341677-22B1-7577-AA01-9161BA93DBF6}"/>
              </a:ext>
            </a:extLst>
          </p:cNvPr>
          <p:cNvSpPr>
            <a:spLocks noGrp="1"/>
          </p:cNvSpPr>
          <p:nvPr>
            <p:ph type="sldNum" sz="quarter" idx="12"/>
          </p:nvPr>
        </p:nvSpPr>
        <p:spPr/>
        <p:txBody>
          <a:bodyPr/>
          <a:lstStyle/>
          <a:p>
            <a:fld id="{330EA680-D336-4FF7-8B7A-9848BB0A1C32}" type="slidenum">
              <a:rPr lang="en-US" smtClean="0"/>
              <a:t>24</a:t>
            </a:fld>
            <a:endParaRPr lang="en-US"/>
          </a:p>
        </p:txBody>
      </p:sp>
    </p:spTree>
    <p:extLst>
      <p:ext uri="{BB962C8B-B14F-4D97-AF65-F5344CB8AC3E}">
        <p14:creationId xmlns:p14="http://schemas.microsoft.com/office/powerpoint/2010/main" val="15669114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2916E48-1754-8F38-833D-FEAFF4A1FAB7}"/>
              </a:ext>
            </a:extLst>
          </p:cNvPr>
          <p:cNvSpPr txBox="1"/>
          <p:nvPr/>
        </p:nvSpPr>
        <p:spPr>
          <a:xfrm>
            <a:off x="925931" y="678055"/>
            <a:ext cx="4667945" cy="646331"/>
          </a:xfrm>
          <a:prstGeom prst="rect">
            <a:avLst/>
          </a:prstGeom>
          <a:noFill/>
        </p:spPr>
        <p:txBody>
          <a:bodyPr wrap="none" lIns="0" rIns="0" rtlCol="0">
            <a:spAutoFit/>
          </a:bodyPr>
          <a:lstStyle/>
          <a:p>
            <a:r>
              <a:rPr lang="en-VN" sz="3600" b="1" dirty="0">
                <a:solidFill>
                  <a:srgbClr val="333399"/>
                </a:solidFill>
                <a:latin typeface="Arial" panose="020B0604020202020204" pitchFamily="34" charset="0"/>
                <a:cs typeface="Arial" panose="020B0604020202020204" pitchFamily="34" charset="0"/>
              </a:rPr>
              <a:t>4. Kết quả thí nghiệm</a:t>
            </a:r>
          </a:p>
        </p:txBody>
      </p:sp>
      <p:sp>
        <p:nvSpPr>
          <p:cNvPr id="3" name="TextBox 2">
            <a:extLst>
              <a:ext uri="{FF2B5EF4-FFF2-40B4-BE49-F238E27FC236}">
                <a16:creationId xmlns:a16="http://schemas.microsoft.com/office/drawing/2014/main" id="{F3B7B9A9-0313-B45D-6965-0782B299A529}"/>
              </a:ext>
            </a:extLst>
          </p:cNvPr>
          <p:cNvSpPr txBox="1"/>
          <p:nvPr/>
        </p:nvSpPr>
        <p:spPr>
          <a:xfrm>
            <a:off x="842805" y="1327972"/>
            <a:ext cx="2593122" cy="338554"/>
          </a:xfrm>
          <a:prstGeom prst="rect">
            <a:avLst/>
          </a:prstGeom>
          <a:noFill/>
        </p:spPr>
        <p:txBody>
          <a:bodyPr wrap="square" rtlCol="0">
            <a:spAutoFit/>
          </a:bodyPr>
          <a:lstStyle/>
          <a:p>
            <a:r>
              <a:rPr lang="en-US" sz="1600" b="1" dirty="0">
                <a:solidFill>
                  <a:srgbClr val="000000"/>
                </a:solidFill>
                <a:latin typeface="Arial" panose="020B0604020202020204" pitchFamily="34" charset="0"/>
                <a:cs typeface="Arial" panose="020B0604020202020204" pitchFamily="34" charset="0"/>
              </a:rPr>
              <a:t>4.1. </a:t>
            </a:r>
            <a:r>
              <a:rPr lang="en-US" sz="1600" b="1" dirty="0" err="1">
                <a:solidFill>
                  <a:srgbClr val="000000"/>
                </a:solidFill>
                <a:latin typeface="Arial" panose="020B0604020202020204" pitchFamily="34" charset="0"/>
                <a:cs typeface="Arial" panose="020B0604020202020204" pitchFamily="34" charset="0"/>
              </a:rPr>
              <a:t>Đánh</a:t>
            </a:r>
            <a:r>
              <a:rPr lang="en-US" sz="1600" b="1" dirty="0">
                <a:solidFill>
                  <a:srgbClr val="000000"/>
                </a:solidFill>
                <a:latin typeface="Arial" panose="020B0604020202020204" pitchFamily="34" charset="0"/>
                <a:cs typeface="Arial" panose="020B0604020202020204" pitchFamily="34" charset="0"/>
              </a:rPr>
              <a:t> </a:t>
            </a:r>
            <a:r>
              <a:rPr lang="en-US" sz="1600" b="1" dirty="0" err="1">
                <a:solidFill>
                  <a:srgbClr val="000000"/>
                </a:solidFill>
                <a:latin typeface="Arial" panose="020B0604020202020204" pitchFamily="34" charset="0"/>
                <a:cs typeface="Arial" panose="020B0604020202020204" pitchFamily="34" charset="0"/>
              </a:rPr>
              <a:t>giá</a:t>
            </a:r>
            <a:r>
              <a:rPr lang="en-US" sz="1600" b="1" dirty="0">
                <a:solidFill>
                  <a:srgbClr val="000000"/>
                </a:solidFill>
                <a:latin typeface="Arial" panose="020B0604020202020204" pitchFamily="34" charset="0"/>
                <a:cs typeface="Arial" panose="020B0604020202020204" pitchFamily="34" charset="0"/>
              </a:rPr>
              <a:t> </a:t>
            </a:r>
            <a:r>
              <a:rPr lang="en-US" sz="1600" b="1" dirty="0" err="1">
                <a:solidFill>
                  <a:srgbClr val="000000"/>
                </a:solidFill>
                <a:latin typeface="Arial" panose="020B0604020202020204" pitchFamily="34" charset="0"/>
                <a:cs typeface="Arial" panose="020B0604020202020204" pitchFamily="34" charset="0"/>
              </a:rPr>
              <a:t>mô</a:t>
            </a:r>
            <a:r>
              <a:rPr lang="en-US" sz="1600" b="1" dirty="0">
                <a:solidFill>
                  <a:srgbClr val="000000"/>
                </a:solidFill>
                <a:latin typeface="Arial" panose="020B0604020202020204" pitchFamily="34" charset="0"/>
                <a:cs typeface="Arial" panose="020B0604020202020204" pitchFamily="34" charset="0"/>
              </a:rPr>
              <a:t> </a:t>
            </a:r>
            <a:r>
              <a:rPr lang="en-US" sz="1600" b="1" dirty="0" err="1">
                <a:solidFill>
                  <a:srgbClr val="000000"/>
                </a:solidFill>
                <a:latin typeface="Arial" panose="020B0604020202020204" pitchFamily="34" charset="0"/>
                <a:cs typeface="Arial" panose="020B0604020202020204" pitchFamily="34" charset="0"/>
              </a:rPr>
              <a:t>hình</a:t>
            </a:r>
            <a:endParaRPr lang="en-US" sz="1600" b="1" i="0" u="none" strike="noStrike" dirty="0">
              <a:solidFill>
                <a:srgbClr val="000000"/>
              </a:solidFill>
              <a:effectLst/>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25409E41-FCA3-340B-1A52-AD07591B2A94}"/>
              </a:ext>
            </a:extLst>
          </p:cNvPr>
          <p:cNvPicPr>
            <a:picLocks noChangeAspect="1"/>
          </p:cNvPicPr>
          <p:nvPr/>
        </p:nvPicPr>
        <p:blipFill rotWithShape="1">
          <a:blip r:embed="rId3"/>
          <a:srcRect l="37093" t="43105" r="17496" b="32047"/>
          <a:stretch/>
        </p:blipFill>
        <p:spPr>
          <a:xfrm>
            <a:off x="10878723" y="6472052"/>
            <a:ext cx="1139136" cy="267194"/>
          </a:xfrm>
          <a:prstGeom prst="rect">
            <a:avLst/>
          </a:prstGeom>
        </p:spPr>
      </p:pic>
      <p:sp>
        <p:nvSpPr>
          <p:cNvPr id="4" name="TextBox 3">
            <a:extLst>
              <a:ext uri="{FF2B5EF4-FFF2-40B4-BE49-F238E27FC236}">
                <a16:creationId xmlns:a16="http://schemas.microsoft.com/office/drawing/2014/main" id="{F1BDC334-8B0F-3F1A-A90D-07F8E55AC2B9}"/>
              </a:ext>
            </a:extLst>
          </p:cNvPr>
          <p:cNvSpPr txBox="1"/>
          <p:nvPr/>
        </p:nvSpPr>
        <p:spPr>
          <a:xfrm>
            <a:off x="845721" y="1679893"/>
            <a:ext cx="10851889" cy="4807889"/>
          </a:xfrm>
          <a:prstGeom prst="rect">
            <a:avLst/>
          </a:prstGeom>
          <a:noFill/>
        </p:spPr>
        <p:txBody>
          <a:bodyPr wrap="square" lIns="91440" tIns="45720" rIns="91440" bIns="45720" rtlCol="0" anchor="t">
            <a:spAutoFit/>
          </a:bodyPr>
          <a:lstStyle/>
          <a:p>
            <a:pPr marL="342900" indent="-342900" algn="just">
              <a:lnSpc>
                <a:spcPct val="150000"/>
              </a:lnSpc>
              <a:buFont typeface="Wingdings" pitchFamily="2" charset="2"/>
              <a:buChar char="Ø"/>
            </a:pPr>
            <a:r>
              <a:rPr lang="vi-VN" sz="1600" b="1" dirty="0">
                <a:latin typeface="Arial"/>
                <a:cs typeface="Arial"/>
              </a:rPr>
              <a:t>Objective Evaluation:</a:t>
            </a:r>
          </a:p>
          <a:p>
            <a:pPr marL="800100" lvl="1" indent="-342900" algn="just">
              <a:lnSpc>
                <a:spcPct val="150000"/>
              </a:lnSpc>
              <a:buFont typeface="Courier New" pitchFamily="2" charset="2"/>
              <a:buChar char="o"/>
            </a:pPr>
            <a:r>
              <a:rPr lang="vi-VN" sz="1600" b="1" dirty="0">
                <a:latin typeface="Arial"/>
                <a:cs typeface="Arial"/>
              </a:rPr>
              <a:t>Micro:</a:t>
            </a:r>
            <a:r>
              <a:rPr lang="vi-VN" sz="1600" dirty="0">
                <a:latin typeface="Arial"/>
                <a:cs typeface="Arial"/>
              </a:rPr>
              <a:t> </a:t>
            </a:r>
            <a:r>
              <a:rPr lang="vi-VN" sz="1600" dirty="0">
                <a:latin typeface="Arial"/>
                <a:ea typeface="+mn-lt"/>
                <a:cs typeface="Arial"/>
              </a:rPr>
              <a:t>Tính toán các số liệu accuracy cho từng nhãn riêng lẻ, rồi lấy trung bình. Ưu tiên khi muốn đảm bảo mỗi nhãn đều được đánh giá công bằng, không bị các nhãn lớn lấn át.</a:t>
            </a:r>
            <a:endParaRPr lang="en-US" sz="1600" dirty="0">
              <a:latin typeface="Arial"/>
              <a:ea typeface="+mn-lt"/>
              <a:cs typeface="Arial"/>
            </a:endParaRPr>
          </a:p>
          <a:p>
            <a:pPr marL="800100" lvl="1" indent="-342900" algn="just">
              <a:lnSpc>
                <a:spcPct val="150000"/>
              </a:lnSpc>
              <a:buFont typeface="Courier New" pitchFamily="2" charset="2"/>
              <a:buChar char="o"/>
            </a:pPr>
            <a:r>
              <a:rPr lang="vi-VN" sz="1600" b="1" dirty="0">
                <a:latin typeface="Arial"/>
                <a:cs typeface="Arial"/>
              </a:rPr>
              <a:t>Macro:</a:t>
            </a:r>
            <a:r>
              <a:rPr lang="vi-VN" sz="1600" dirty="0">
                <a:latin typeface="Arial"/>
                <a:cs typeface="Arial"/>
              </a:rPr>
              <a:t> </a:t>
            </a:r>
            <a:r>
              <a:rPr lang="vi-VN" sz="1600" dirty="0">
                <a:latin typeface="Arial"/>
                <a:ea typeface="+mn-lt"/>
                <a:cs typeface="Arial"/>
              </a:rPr>
              <a:t>Tính toán các số liệu accuracy trên toàn bộ các dự đoán, coi tất cả nhãn như một tập hợp lớn. Ưu tiên khi quan tâm đến hiệu suất tổng thể.</a:t>
            </a:r>
          </a:p>
          <a:p>
            <a:pPr marL="800100" lvl="1" indent="-342900" algn="just">
              <a:lnSpc>
                <a:spcPct val="150000"/>
              </a:lnSpc>
              <a:buFont typeface="Courier New" pitchFamily="2" charset="2"/>
              <a:buChar char="o"/>
            </a:pPr>
            <a:endParaRPr lang="vi-VN" sz="1600" dirty="0">
              <a:latin typeface="Arial"/>
              <a:ea typeface="+mn-lt"/>
              <a:cs typeface="Arial"/>
            </a:endParaRPr>
          </a:p>
          <a:p>
            <a:pPr lvl="1" algn="just">
              <a:lnSpc>
                <a:spcPct val="150000"/>
              </a:lnSpc>
            </a:pPr>
            <a:endParaRPr lang="vi-VN" sz="1600" dirty="0">
              <a:latin typeface="Arial"/>
              <a:cs typeface="Arial"/>
            </a:endParaRPr>
          </a:p>
          <a:p>
            <a:pPr marL="800100" lvl="1" indent="-342900" algn="just">
              <a:lnSpc>
                <a:spcPct val="150000"/>
              </a:lnSpc>
              <a:buFont typeface="Courier New" pitchFamily="2" charset="2"/>
              <a:buChar char="o"/>
            </a:pPr>
            <a:r>
              <a:rPr lang="vi-VN" sz="1600" b="1" dirty="0">
                <a:latin typeface="Arial"/>
                <a:ea typeface="+mn-lt"/>
                <a:cs typeface="Arial"/>
              </a:rPr>
              <a:t>ASA - Average Sample-wise Accuracy:</a:t>
            </a:r>
            <a:r>
              <a:rPr lang="vi-VN" sz="1600" dirty="0">
                <a:latin typeface="Arial"/>
                <a:ea typeface="+mn-lt"/>
                <a:cs typeface="Arial"/>
              </a:rPr>
              <a:t> Do MuseCoCo đề xuất; </a:t>
            </a:r>
            <a:r>
              <a:rPr lang="vi-VN" sz="1600" dirty="0">
                <a:solidFill>
                  <a:srgbClr val="FF0000"/>
                </a:solidFill>
                <a:latin typeface="Arial"/>
                <a:ea typeface="+mn-lt"/>
                <a:cs typeface="Arial"/>
              </a:rPr>
              <a:t>Trung bình các giá trị A</a:t>
            </a:r>
            <a:r>
              <a:rPr lang="vi-VN" sz="1600" baseline="-25000" dirty="0">
                <a:solidFill>
                  <a:srgbClr val="FF0000"/>
                </a:solidFill>
                <a:latin typeface="Arial"/>
                <a:ea typeface="+mn-lt"/>
                <a:cs typeface="Arial"/>
              </a:rPr>
              <a:t>i</a:t>
            </a:r>
            <a:r>
              <a:rPr lang="vi-VN" sz="1600" dirty="0">
                <a:solidFill>
                  <a:srgbClr val="FF0000"/>
                </a:solidFill>
                <a:latin typeface="Arial"/>
                <a:ea typeface="+mn-lt"/>
                <a:cs typeface="Arial"/>
              </a:rPr>
              <a:t> trên toàn bộ mẫu</a:t>
            </a:r>
            <a:r>
              <a:rPr lang="vi-VN" sz="1600" dirty="0">
                <a:latin typeface="Arial"/>
                <a:ea typeface="+mn-lt"/>
                <a:cs typeface="Arial"/>
              </a:rPr>
              <a:t>, với </a:t>
            </a:r>
            <a:r>
              <a:rPr lang="vi-VN" sz="1600" dirty="0">
                <a:solidFill>
                  <a:srgbClr val="0070C0"/>
                </a:solidFill>
                <a:latin typeface="Arial"/>
                <a:ea typeface="+mn-lt"/>
                <a:cs typeface="Arial"/>
              </a:rPr>
              <a:t>A</a:t>
            </a:r>
            <a:r>
              <a:rPr lang="vi-VN" sz="1600" baseline="-25000" dirty="0">
                <a:solidFill>
                  <a:srgbClr val="0070C0"/>
                </a:solidFill>
                <a:latin typeface="Arial"/>
                <a:ea typeface="+mn-lt"/>
                <a:cs typeface="Arial"/>
              </a:rPr>
              <a:t>i</a:t>
            </a:r>
            <a:r>
              <a:rPr lang="vi-VN" sz="1600" dirty="0">
                <a:solidFill>
                  <a:srgbClr val="0070C0"/>
                </a:solidFill>
                <a:latin typeface="Arial"/>
                <a:ea typeface="+mn-lt"/>
                <a:cs typeface="Arial"/>
              </a:rPr>
              <a:t> = Tỷ lệ thuộc tính dữ đoán đúng của mẫu i</a:t>
            </a:r>
            <a:r>
              <a:rPr lang="vi-VN" sz="1600" dirty="0">
                <a:latin typeface="Arial"/>
                <a:ea typeface="+mn-lt"/>
                <a:cs typeface="Arial"/>
              </a:rPr>
              <a:t>.</a:t>
            </a:r>
            <a:endParaRPr lang="vi-VN" sz="1600" dirty="0">
              <a:latin typeface="Arial"/>
              <a:cs typeface="Arial"/>
            </a:endParaRPr>
          </a:p>
          <a:p>
            <a:pPr marL="800100" lvl="1" indent="-342900" algn="just">
              <a:lnSpc>
                <a:spcPct val="150000"/>
              </a:lnSpc>
              <a:buFont typeface="Courier New,monospace" pitchFamily="2" charset="2"/>
              <a:buChar char="o"/>
            </a:pPr>
            <a:r>
              <a:rPr lang="vi-VN" sz="1600" dirty="0">
                <a:latin typeface="Arial"/>
                <a:cs typeface="Arial"/>
              </a:rPr>
              <a:t>Đánh giá dựa trên các đặc tính kỹ thuật.</a:t>
            </a:r>
            <a:endParaRPr lang="en-US" sz="1600" dirty="0">
              <a:latin typeface="Arial"/>
              <a:cs typeface="Arial"/>
            </a:endParaRPr>
          </a:p>
          <a:p>
            <a:pPr marL="342900" indent="-342900" algn="just">
              <a:lnSpc>
                <a:spcPct val="150000"/>
              </a:lnSpc>
              <a:buFont typeface="Wingdings" pitchFamily="2" charset="2"/>
              <a:buChar char="Ø"/>
            </a:pPr>
            <a:endParaRPr lang="vi-VN" sz="1600" dirty="0">
              <a:latin typeface="Arial"/>
              <a:cs typeface="Arial"/>
            </a:endParaRPr>
          </a:p>
          <a:p>
            <a:pPr marL="342900" indent="-342900" algn="just">
              <a:lnSpc>
                <a:spcPct val="150000"/>
              </a:lnSpc>
              <a:buFont typeface="Wingdings" pitchFamily="2" charset="2"/>
              <a:buChar char="Ø"/>
            </a:pPr>
            <a:r>
              <a:rPr lang="vi-VN" sz="1600" b="1" dirty="0">
                <a:latin typeface="Arial"/>
                <a:cs typeface="Arial"/>
              </a:rPr>
              <a:t>Subjective Evaluation:</a:t>
            </a:r>
          </a:p>
          <a:p>
            <a:pPr marL="800100" lvl="1" indent="-342900" algn="just">
              <a:lnSpc>
                <a:spcPct val="150000"/>
              </a:lnSpc>
              <a:buFont typeface="Courier New" pitchFamily="2" charset="2"/>
              <a:buChar char="o"/>
            </a:pPr>
            <a:r>
              <a:rPr lang="vi-VN" sz="1600" dirty="0">
                <a:latin typeface="Arial"/>
                <a:cs typeface="Arial"/>
              </a:rPr>
              <a:t> Đánh giá dựa trên cảm nhận.</a:t>
            </a:r>
            <a:endParaRPr lang="vi-VN" dirty="0">
              <a:cs typeface="Arial" panose="020B0604020202020204" pitchFamily="34" charset="0"/>
            </a:endParaRPr>
          </a:p>
        </p:txBody>
      </p:sp>
      <p:pic>
        <p:nvPicPr>
          <p:cNvPr id="6" name="Picture 5">
            <a:extLst>
              <a:ext uri="{FF2B5EF4-FFF2-40B4-BE49-F238E27FC236}">
                <a16:creationId xmlns:a16="http://schemas.microsoft.com/office/drawing/2014/main" id="{1E04DEE2-B10F-B9C3-A72A-C6AEF1886507}"/>
              </a:ext>
            </a:extLst>
          </p:cNvPr>
          <p:cNvPicPr>
            <a:picLocks noChangeAspect="1"/>
          </p:cNvPicPr>
          <p:nvPr/>
        </p:nvPicPr>
        <p:blipFill>
          <a:blip r:embed="rId4"/>
          <a:stretch>
            <a:fillRect/>
          </a:stretch>
        </p:blipFill>
        <p:spPr>
          <a:xfrm>
            <a:off x="4639387" y="3498044"/>
            <a:ext cx="3184967" cy="832435"/>
          </a:xfrm>
          <a:prstGeom prst="rect">
            <a:avLst/>
          </a:prstGeom>
        </p:spPr>
      </p:pic>
      <p:sp>
        <p:nvSpPr>
          <p:cNvPr id="10" name="Slide Number Placeholder 9">
            <a:extLst>
              <a:ext uri="{FF2B5EF4-FFF2-40B4-BE49-F238E27FC236}">
                <a16:creationId xmlns:a16="http://schemas.microsoft.com/office/drawing/2014/main" id="{364F2D78-3D5E-9EEB-C21C-AEBEF2512602}"/>
              </a:ext>
            </a:extLst>
          </p:cNvPr>
          <p:cNvSpPr>
            <a:spLocks noGrp="1"/>
          </p:cNvSpPr>
          <p:nvPr>
            <p:ph type="sldNum" sz="quarter" idx="12"/>
          </p:nvPr>
        </p:nvSpPr>
        <p:spPr/>
        <p:txBody>
          <a:bodyPr/>
          <a:lstStyle/>
          <a:p>
            <a:fld id="{330EA680-D336-4FF7-8B7A-9848BB0A1C32}" type="slidenum">
              <a:rPr lang="en-US" smtClean="0"/>
              <a:t>25</a:t>
            </a:fld>
            <a:endParaRPr lang="en-US"/>
          </a:p>
        </p:txBody>
      </p:sp>
    </p:spTree>
    <p:extLst>
      <p:ext uri="{BB962C8B-B14F-4D97-AF65-F5344CB8AC3E}">
        <p14:creationId xmlns:p14="http://schemas.microsoft.com/office/powerpoint/2010/main" val="14761649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2916E48-1754-8F38-833D-FEAFF4A1FAB7}"/>
              </a:ext>
            </a:extLst>
          </p:cNvPr>
          <p:cNvSpPr txBox="1"/>
          <p:nvPr/>
        </p:nvSpPr>
        <p:spPr>
          <a:xfrm>
            <a:off x="925931" y="678055"/>
            <a:ext cx="4667945" cy="646331"/>
          </a:xfrm>
          <a:prstGeom prst="rect">
            <a:avLst/>
          </a:prstGeom>
          <a:noFill/>
        </p:spPr>
        <p:txBody>
          <a:bodyPr wrap="none" lIns="0" rIns="0" rtlCol="0">
            <a:spAutoFit/>
          </a:bodyPr>
          <a:lstStyle/>
          <a:p>
            <a:r>
              <a:rPr lang="en-VN" sz="3600" b="1" dirty="0">
                <a:solidFill>
                  <a:srgbClr val="333399"/>
                </a:solidFill>
                <a:latin typeface="Arial" panose="020B0604020202020204" pitchFamily="34" charset="0"/>
                <a:cs typeface="Arial" panose="020B0604020202020204" pitchFamily="34" charset="0"/>
              </a:rPr>
              <a:t>4. Kết quả thí nghiệm</a:t>
            </a:r>
          </a:p>
        </p:txBody>
      </p:sp>
      <p:sp>
        <p:nvSpPr>
          <p:cNvPr id="3" name="TextBox 2">
            <a:extLst>
              <a:ext uri="{FF2B5EF4-FFF2-40B4-BE49-F238E27FC236}">
                <a16:creationId xmlns:a16="http://schemas.microsoft.com/office/drawing/2014/main" id="{F3B7B9A9-0313-B45D-6965-0782B299A529}"/>
              </a:ext>
            </a:extLst>
          </p:cNvPr>
          <p:cNvSpPr txBox="1"/>
          <p:nvPr/>
        </p:nvSpPr>
        <p:spPr>
          <a:xfrm>
            <a:off x="842805" y="1327972"/>
            <a:ext cx="2593122" cy="338554"/>
          </a:xfrm>
          <a:prstGeom prst="rect">
            <a:avLst/>
          </a:prstGeom>
          <a:noFill/>
        </p:spPr>
        <p:txBody>
          <a:bodyPr wrap="square" rtlCol="0">
            <a:spAutoFit/>
          </a:bodyPr>
          <a:lstStyle/>
          <a:p>
            <a:r>
              <a:rPr lang="en-US" sz="1600" b="1" dirty="0">
                <a:solidFill>
                  <a:srgbClr val="000000"/>
                </a:solidFill>
                <a:latin typeface="Arial" panose="020B0604020202020204" pitchFamily="34" charset="0"/>
                <a:cs typeface="Arial" panose="020B0604020202020204" pitchFamily="34" charset="0"/>
              </a:rPr>
              <a:t>4.1. </a:t>
            </a:r>
            <a:r>
              <a:rPr lang="en-US" sz="1600" b="1" dirty="0" err="1">
                <a:solidFill>
                  <a:srgbClr val="000000"/>
                </a:solidFill>
                <a:latin typeface="Arial" panose="020B0604020202020204" pitchFamily="34" charset="0"/>
                <a:cs typeface="Arial" panose="020B0604020202020204" pitchFamily="34" charset="0"/>
              </a:rPr>
              <a:t>Đánh</a:t>
            </a:r>
            <a:r>
              <a:rPr lang="en-US" sz="1600" b="1" dirty="0">
                <a:solidFill>
                  <a:srgbClr val="000000"/>
                </a:solidFill>
                <a:latin typeface="Arial" panose="020B0604020202020204" pitchFamily="34" charset="0"/>
                <a:cs typeface="Arial" panose="020B0604020202020204" pitchFamily="34" charset="0"/>
              </a:rPr>
              <a:t> </a:t>
            </a:r>
            <a:r>
              <a:rPr lang="en-US" sz="1600" b="1" dirty="0" err="1">
                <a:solidFill>
                  <a:srgbClr val="000000"/>
                </a:solidFill>
                <a:latin typeface="Arial" panose="020B0604020202020204" pitchFamily="34" charset="0"/>
                <a:cs typeface="Arial" panose="020B0604020202020204" pitchFamily="34" charset="0"/>
              </a:rPr>
              <a:t>giá</a:t>
            </a:r>
            <a:r>
              <a:rPr lang="en-US" sz="1600" b="1" dirty="0">
                <a:solidFill>
                  <a:srgbClr val="000000"/>
                </a:solidFill>
                <a:latin typeface="Arial" panose="020B0604020202020204" pitchFamily="34" charset="0"/>
                <a:cs typeface="Arial" panose="020B0604020202020204" pitchFamily="34" charset="0"/>
              </a:rPr>
              <a:t> </a:t>
            </a:r>
            <a:r>
              <a:rPr lang="en-US" sz="1600" b="1" dirty="0" err="1">
                <a:solidFill>
                  <a:srgbClr val="000000"/>
                </a:solidFill>
                <a:latin typeface="Arial" panose="020B0604020202020204" pitchFamily="34" charset="0"/>
                <a:cs typeface="Arial" panose="020B0604020202020204" pitchFamily="34" charset="0"/>
              </a:rPr>
              <a:t>mô</a:t>
            </a:r>
            <a:r>
              <a:rPr lang="en-US" sz="1600" b="1" dirty="0">
                <a:solidFill>
                  <a:srgbClr val="000000"/>
                </a:solidFill>
                <a:latin typeface="Arial" panose="020B0604020202020204" pitchFamily="34" charset="0"/>
                <a:cs typeface="Arial" panose="020B0604020202020204" pitchFamily="34" charset="0"/>
              </a:rPr>
              <a:t> </a:t>
            </a:r>
            <a:r>
              <a:rPr lang="en-US" sz="1600" b="1" dirty="0" err="1">
                <a:solidFill>
                  <a:srgbClr val="000000"/>
                </a:solidFill>
                <a:latin typeface="Arial" panose="020B0604020202020204" pitchFamily="34" charset="0"/>
                <a:cs typeface="Arial" panose="020B0604020202020204" pitchFamily="34" charset="0"/>
              </a:rPr>
              <a:t>hình</a:t>
            </a:r>
            <a:endParaRPr lang="en-US" sz="1600" b="1" i="0" u="none" strike="noStrike" dirty="0">
              <a:solidFill>
                <a:srgbClr val="000000"/>
              </a:solidFill>
              <a:effectLst/>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25409E41-FCA3-340B-1A52-AD07591B2A94}"/>
              </a:ext>
            </a:extLst>
          </p:cNvPr>
          <p:cNvPicPr>
            <a:picLocks noChangeAspect="1"/>
          </p:cNvPicPr>
          <p:nvPr/>
        </p:nvPicPr>
        <p:blipFill rotWithShape="1">
          <a:blip r:embed="rId3"/>
          <a:srcRect l="37093" t="43105" r="17496" b="32047"/>
          <a:stretch/>
        </p:blipFill>
        <p:spPr>
          <a:xfrm>
            <a:off x="10878723" y="6472052"/>
            <a:ext cx="1139136" cy="267194"/>
          </a:xfrm>
          <a:prstGeom prst="rect">
            <a:avLst/>
          </a:prstGeom>
        </p:spPr>
      </p:pic>
      <p:sp>
        <p:nvSpPr>
          <p:cNvPr id="4" name="TextBox 3">
            <a:extLst>
              <a:ext uri="{FF2B5EF4-FFF2-40B4-BE49-F238E27FC236}">
                <a16:creationId xmlns:a16="http://schemas.microsoft.com/office/drawing/2014/main" id="{F1BDC334-8B0F-3F1A-A90D-07F8E55AC2B9}"/>
              </a:ext>
            </a:extLst>
          </p:cNvPr>
          <p:cNvSpPr txBox="1"/>
          <p:nvPr/>
        </p:nvSpPr>
        <p:spPr>
          <a:xfrm>
            <a:off x="845721" y="1679893"/>
            <a:ext cx="10851889" cy="4109330"/>
          </a:xfrm>
          <a:prstGeom prst="rect">
            <a:avLst/>
          </a:prstGeom>
          <a:noFill/>
        </p:spPr>
        <p:txBody>
          <a:bodyPr wrap="square" lIns="91440" tIns="45720" rIns="91440" bIns="45720" rtlCol="0" anchor="t">
            <a:spAutoFit/>
          </a:bodyPr>
          <a:lstStyle/>
          <a:p>
            <a:pPr marL="342900" indent="-342900" algn="just">
              <a:lnSpc>
                <a:spcPct val="150000"/>
              </a:lnSpc>
              <a:buFont typeface="Wingdings" pitchFamily="2" charset="2"/>
              <a:buChar char="Ø"/>
            </a:pPr>
            <a:r>
              <a:rPr lang="vi-VN" sz="1600" b="1" dirty="0">
                <a:latin typeface="Arial"/>
                <a:cs typeface="Arial"/>
              </a:rPr>
              <a:t>Khách quan:</a:t>
            </a:r>
          </a:p>
          <a:p>
            <a:pPr marL="800100" lvl="1" indent="-342900" algn="just">
              <a:lnSpc>
                <a:spcPct val="150000"/>
              </a:lnSpc>
              <a:buFont typeface="Wingdings" pitchFamily="2" charset="2"/>
              <a:buChar char="q"/>
            </a:pPr>
            <a:r>
              <a:rPr lang="vi-VN" sz="1600" b="1" dirty="0">
                <a:latin typeface="Arial"/>
                <a:cs typeface="Arial"/>
              </a:rPr>
              <a:t>Micro:</a:t>
            </a:r>
            <a:r>
              <a:rPr lang="vi-VN" sz="1600" dirty="0">
                <a:latin typeface="Arial"/>
                <a:cs typeface="Arial"/>
              </a:rPr>
              <a:t> </a:t>
            </a:r>
            <a:r>
              <a:rPr lang="vi-VN" sz="1600" dirty="0">
                <a:latin typeface="Arial"/>
                <a:ea typeface="+mn-lt"/>
                <a:cs typeface="Arial"/>
              </a:rPr>
              <a:t>Tính accuracy cho từng nhãn riêng lẻ.</a:t>
            </a:r>
            <a:endParaRPr lang="en-US" sz="1600" dirty="0">
              <a:latin typeface="Arial"/>
              <a:ea typeface="+mn-lt"/>
              <a:cs typeface="Arial"/>
            </a:endParaRPr>
          </a:p>
          <a:p>
            <a:pPr marL="800100" lvl="1" indent="-342900" algn="just">
              <a:lnSpc>
                <a:spcPct val="150000"/>
              </a:lnSpc>
              <a:buFont typeface="Wingdings" pitchFamily="2" charset="2"/>
              <a:buChar char="q"/>
            </a:pPr>
            <a:r>
              <a:rPr lang="vi-VN" sz="1600" b="1" dirty="0">
                <a:latin typeface="Arial"/>
                <a:cs typeface="Arial"/>
              </a:rPr>
              <a:t>Macro:</a:t>
            </a:r>
            <a:r>
              <a:rPr lang="vi-VN" sz="1600" dirty="0">
                <a:latin typeface="Arial"/>
                <a:cs typeface="Arial"/>
              </a:rPr>
              <a:t> </a:t>
            </a:r>
            <a:r>
              <a:rPr lang="vi-VN" sz="1600" dirty="0">
                <a:latin typeface="Arial"/>
                <a:ea typeface="+mn-lt"/>
                <a:cs typeface="Arial"/>
              </a:rPr>
              <a:t>Tính accuracy trên toàn bộ các dự đoán.</a:t>
            </a:r>
          </a:p>
          <a:p>
            <a:pPr marL="800100" lvl="1" indent="-342900" algn="just">
              <a:lnSpc>
                <a:spcPct val="150000"/>
              </a:lnSpc>
              <a:buFont typeface="Wingdings" pitchFamily="2" charset="2"/>
              <a:buChar char="q"/>
            </a:pPr>
            <a:endParaRPr lang="vi-VN" sz="1600" dirty="0">
              <a:latin typeface="Arial"/>
              <a:ea typeface="+mn-lt"/>
              <a:cs typeface="Arial"/>
            </a:endParaRPr>
          </a:p>
          <a:p>
            <a:pPr marL="742950" lvl="1" indent="-285750" algn="just">
              <a:lnSpc>
                <a:spcPct val="150000"/>
              </a:lnSpc>
              <a:buFont typeface="Wingdings" pitchFamily="2" charset="2"/>
              <a:buChar char="q"/>
            </a:pPr>
            <a:endParaRPr lang="vi-VN" sz="1600" dirty="0">
              <a:latin typeface="Arial"/>
              <a:cs typeface="Arial"/>
            </a:endParaRPr>
          </a:p>
          <a:p>
            <a:pPr marL="800100" lvl="1" indent="-342900" algn="just">
              <a:lnSpc>
                <a:spcPct val="150000"/>
              </a:lnSpc>
              <a:buFont typeface="Wingdings" pitchFamily="2" charset="2"/>
              <a:buChar char="q"/>
            </a:pPr>
            <a:r>
              <a:rPr lang="vi-VN" sz="1600" b="1" dirty="0">
                <a:latin typeface="Arial"/>
                <a:ea typeface="+mn-lt"/>
                <a:cs typeface="Arial"/>
              </a:rPr>
              <a:t>ASA - Average Sample-wise Accuracy:</a:t>
            </a:r>
            <a:r>
              <a:rPr lang="vi-VN" sz="1600" dirty="0">
                <a:latin typeface="Arial"/>
                <a:ea typeface="+mn-lt"/>
                <a:cs typeface="Arial"/>
              </a:rPr>
              <a:t> Do MuseCoCo đề xuất; </a:t>
            </a:r>
            <a:r>
              <a:rPr lang="vi-VN" sz="1600" dirty="0">
                <a:solidFill>
                  <a:srgbClr val="FF0000"/>
                </a:solidFill>
                <a:latin typeface="Arial"/>
                <a:ea typeface="+mn-lt"/>
                <a:cs typeface="Arial"/>
              </a:rPr>
              <a:t>Trung bình các giá trị A</a:t>
            </a:r>
            <a:r>
              <a:rPr lang="vi-VN" sz="1600" baseline="-25000" dirty="0">
                <a:solidFill>
                  <a:srgbClr val="FF0000"/>
                </a:solidFill>
                <a:latin typeface="Arial"/>
                <a:ea typeface="+mn-lt"/>
                <a:cs typeface="Arial"/>
              </a:rPr>
              <a:t>i</a:t>
            </a:r>
            <a:r>
              <a:rPr lang="vi-VN" sz="1600" dirty="0">
                <a:solidFill>
                  <a:srgbClr val="FF0000"/>
                </a:solidFill>
                <a:latin typeface="Arial"/>
                <a:ea typeface="+mn-lt"/>
                <a:cs typeface="Arial"/>
              </a:rPr>
              <a:t> trên toàn bộ mẫu</a:t>
            </a:r>
            <a:r>
              <a:rPr lang="vi-VN" sz="1600" dirty="0">
                <a:latin typeface="Arial"/>
                <a:ea typeface="+mn-lt"/>
                <a:cs typeface="Arial"/>
              </a:rPr>
              <a:t>, với </a:t>
            </a:r>
            <a:r>
              <a:rPr lang="vi-VN" sz="1600" dirty="0">
                <a:solidFill>
                  <a:srgbClr val="0070C0"/>
                </a:solidFill>
                <a:latin typeface="Arial"/>
                <a:ea typeface="+mn-lt"/>
                <a:cs typeface="Arial"/>
              </a:rPr>
              <a:t>A</a:t>
            </a:r>
            <a:r>
              <a:rPr lang="vi-VN" sz="1600" baseline="-25000" dirty="0">
                <a:solidFill>
                  <a:srgbClr val="0070C0"/>
                </a:solidFill>
                <a:latin typeface="Arial"/>
                <a:ea typeface="+mn-lt"/>
                <a:cs typeface="Arial"/>
              </a:rPr>
              <a:t>i</a:t>
            </a:r>
            <a:r>
              <a:rPr lang="vi-VN" sz="1600" dirty="0">
                <a:solidFill>
                  <a:srgbClr val="0070C0"/>
                </a:solidFill>
                <a:latin typeface="Arial"/>
                <a:ea typeface="+mn-lt"/>
                <a:cs typeface="Arial"/>
              </a:rPr>
              <a:t> = Tỷ lệ thuộc tính dự đoán đúng của mẫu i</a:t>
            </a:r>
            <a:r>
              <a:rPr lang="vi-VN" sz="1600" dirty="0">
                <a:latin typeface="Arial"/>
                <a:ea typeface="+mn-lt"/>
                <a:cs typeface="Arial"/>
              </a:rPr>
              <a:t>.</a:t>
            </a:r>
            <a:endParaRPr lang="vi-VN" sz="1600" dirty="0">
              <a:latin typeface="Arial"/>
              <a:cs typeface="Arial"/>
            </a:endParaRPr>
          </a:p>
          <a:p>
            <a:pPr marL="800100" lvl="1" indent="-342900" algn="just">
              <a:lnSpc>
                <a:spcPct val="150000"/>
              </a:lnSpc>
              <a:buFont typeface="Wingdings" pitchFamily="2" charset="2"/>
              <a:buChar char="q"/>
            </a:pPr>
            <a:r>
              <a:rPr lang="vi-VN" sz="1600" dirty="0">
                <a:latin typeface="Arial"/>
                <a:cs typeface="Arial"/>
              </a:rPr>
              <a:t>Đánh giá dựa trên các đặc tính kỹ thuật.</a:t>
            </a:r>
            <a:endParaRPr lang="en-US" sz="1600" dirty="0">
              <a:latin typeface="Arial"/>
              <a:cs typeface="Arial"/>
            </a:endParaRPr>
          </a:p>
          <a:p>
            <a:pPr marL="342900" indent="-342900" algn="just">
              <a:lnSpc>
                <a:spcPct val="150000"/>
              </a:lnSpc>
              <a:buFont typeface="Wingdings" pitchFamily="2" charset="2"/>
              <a:buChar char="Ø"/>
            </a:pPr>
            <a:endParaRPr lang="vi-VN" sz="1600" dirty="0">
              <a:latin typeface="Arial"/>
              <a:cs typeface="Arial"/>
            </a:endParaRPr>
          </a:p>
          <a:p>
            <a:pPr marL="342900" indent="-342900" algn="just">
              <a:lnSpc>
                <a:spcPct val="150000"/>
              </a:lnSpc>
              <a:buFont typeface="Wingdings" pitchFamily="2" charset="2"/>
              <a:buChar char="Ø"/>
            </a:pPr>
            <a:r>
              <a:rPr lang="vi-VN" sz="1600" b="1" dirty="0">
                <a:latin typeface="Arial"/>
                <a:cs typeface="Arial"/>
              </a:rPr>
              <a:t>Chủ quan:</a:t>
            </a:r>
          </a:p>
          <a:p>
            <a:pPr marL="800100" lvl="1" indent="-342900" algn="just">
              <a:lnSpc>
                <a:spcPct val="150000"/>
              </a:lnSpc>
              <a:buFont typeface="Wingdings" pitchFamily="2" charset="2"/>
              <a:buChar char="q"/>
            </a:pPr>
            <a:r>
              <a:rPr lang="vi-VN" sz="1600" dirty="0">
                <a:latin typeface="Arial"/>
                <a:cs typeface="Arial"/>
              </a:rPr>
              <a:t> Đánh giá dựa trên cảm nhận.</a:t>
            </a:r>
            <a:endParaRPr lang="vi-VN" dirty="0">
              <a:cs typeface="Arial" panose="020B0604020202020204" pitchFamily="34" charset="0"/>
            </a:endParaRPr>
          </a:p>
        </p:txBody>
      </p:sp>
      <p:pic>
        <p:nvPicPr>
          <p:cNvPr id="6" name="Picture 5">
            <a:extLst>
              <a:ext uri="{FF2B5EF4-FFF2-40B4-BE49-F238E27FC236}">
                <a16:creationId xmlns:a16="http://schemas.microsoft.com/office/drawing/2014/main" id="{1E04DEE2-B10F-B9C3-A72A-C6AEF1886507}"/>
              </a:ext>
            </a:extLst>
          </p:cNvPr>
          <p:cNvPicPr>
            <a:picLocks noChangeAspect="1"/>
          </p:cNvPicPr>
          <p:nvPr/>
        </p:nvPicPr>
        <p:blipFill>
          <a:blip r:embed="rId4"/>
          <a:stretch>
            <a:fillRect/>
          </a:stretch>
        </p:blipFill>
        <p:spPr>
          <a:xfrm>
            <a:off x="4679181" y="2786844"/>
            <a:ext cx="3184967" cy="832435"/>
          </a:xfrm>
          <a:prstGeom prst="rect">
            <a:avLst/>
          </a:prstGeom>
        </p:spPr>
      </p:pic>
      <p:sp>
        <p:nvSpPr>
          <p:cNvPr id="10" name="Slide Number Placeholder 9">
            <a:extLst>
              <a:ext uri="{FF2B5EF4-FFF2-40B4-BE49-F238E27FC236}">
                <a16:creationId xmlns:a16="http://schemas.microsoft.com/office/drawing/2014/main" id="{364F2D78-3D5E-9EEB-C21C-AEBEF2512602}"/>
              </a:ext>
            </a:extLst>
          </p:cNvPr>
          <p:cNvSpPr>
            <a:spLocks noGrp="1"/>
          </p:cNvSpPr>
          <p:nvPr>
            <p:ph type="sldNum" sz="quarter" idx="12"/>
          </p:nvPr>
        </p:nvSpPr>
        <p:spPr/>
        <p:txBody>
          <a:bodyPr/>
          <a:lstStyle/>
          <a:p>
            <a:fld id="{330EA680-D336-4FF7-8B7A-9848BB0A1C32}" type="slidenum">
              <a:rPr lang="en-US" smtClean="0"/>
              <a:t>26</a:t>
            </a:fld>
            <a:endParaRPr lang="en-US"/>
          </a:p>
        </p:txBody>
      </p:sp>
    </p:spTree>
    <p:extLst>
      <p:ext uri="{BB962C8B-B14F-4D97-AF65-F5344CB8AC3E}">
        <p14:creationId xmlns:p14="http://schemas.microsoft.com/office/powerpoint/2010/main" val="2752252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2916E48-1754-8F38-833D-FEAFF4A1FAB7}"/>
              </a:ext>
            </a:extLst>
          </p:cNvPr>
          <p:cNvSpPr txBox="1"/>
          <p:nvPr/>
        </p:nvSpPr>
        <p:spPr>
          <a:xfrm>
            <a:off x="925931" y="678055"/>
            <a:ext cx="4667945" cy="646331"/>
          </a:xfrm>
          <a:prstGeom prst="rect">
            <a:avLst/>
          </a:prstGeom>
          <a:noFill/>
        </p:spPr>
        <p:txBody>
          <a:bodyPr wrap="none" lIns="0" rIns="0" rtlCol="0">
            <a:spAutoFit/>
          </a:bodyPr>
          <a:lstStyle/>
          <a:p>
            <a:r>
              <a:rPr lang="en-VN" sz="3600" b="1" dirty="0">
                <a:solidFill>
                  <a:srgbClr val="333399"/>
                </a:solidFill>
                <a:latin typeface="Arial" panose="020B0604020202020204" pitchFamily="34" charset="0"/>
                <a:cs typeface="Arial" panose="020B0604020202020204" pitchFamily="34" charset="0"/>
              </a:rPr>
              <a:t>4. Kết quả thí nghiệm</a:t>
            </a:r>
          </a:p>
        </p:txBody>
      </p:sp>
      <p:sp>
        <p:nvSpPr>
          <p:cNvPr id="3" name="TextBox 2">
            <a:extLst>
              <a:ext uri="{FF2B5EF4-FFF2-40B4-BE49-F238E27FC236}">
                <a16:creationId xmlns:a16="http://schemas.microsoft.com/office/drawing/2014/main" id="{F3B7B9A9-0313-B45D-6965-0782B299A529}"/>
              </a:ext>
            </a:extLst>
          </p:cNvPr>
          <p:cNvSpPr txBox="1"/>
          <p:nvPr/>
        </p:nvSpPr>
        <p:spPr>
          <a:xfrm>
            <a:off x="843472" y="1327972"/>
            <a:ext cx="5305939" cy="338554"/>
          </a:xfrm>
          <a:prstGeom prst="rect">
            <a:avLst/>
          </a:prstGeom>
          <a:noFill/>
        </p:spPr>
        <p:txBody>
          <a:bodyPr wrap="square" lIns="91440" tIns="45720" rIns="91440" bIns="45720" rtlCol="0" anchor="t">
            <a:spAutoFit/>
          </a:bodyPr>
          <a:lstStyle/>
          <a:p>
            <a:r>
              <a:rPr lang="en-US" sz="1600" b="1" dirty="0">
                <a:solidFill>
                  <a:srgbClr val="000000"/>
                </a:solidFill>
                <a:latin typeface="Arial"/>
                <a:cs typeface="Arial"/>
              </a:rPr>
              <a:t>4.2. Baseline </a:t>
            </a:r>
            <a:r>
              <a:rPr lang="en-US" sz="1600" b="1" dirty="0" err="1">
                <a:solidFill>
                  <a:srgbClr val="000000"/>
                </a:solidFill>
                <a:latin typeface="Arial"/>
                <a:cs typeface="Arial"/>
              </a:rPr>
              <a:t>cho</a:t>
            </a:r>
            <a:r>
              <a:rPr lang="en-US" sz="1600" b="1" dirty="0">
                <a:solidFill>
                  <a:srgbClr val="000000"/>
                </a:solidFill>
                <a:latin typeface="Arial"/>
                <a:cs typeface="Arial"/>
              </a:rPr>
              <a:t> att2midi – </a:t>
            </a:r>
            <a:r>
              <a:rPr lang="en-US" sz="1600" b="1" dirty="0" err="1">
                <a:solidFill>
                  <a:srgbClr val="000000"/>
                </a:solidFill>
                <a:latin typeface="Arial"/>
                <a:cs typeface="Arial"/>
              </a:rPr>
              <a:t>MuseCoCo</a:t>
            </a:r>
            <a:r>
              <a:rPr lang="en-US" sz="1600" b="1" dirty="0">
                <a:solidFill>
                  <a:srgbClr val="000000"/>
                </a:solidFill>
                <a:latin typeface="Arial"/>
                <a:cs typeface="Arial"/>
              </a:rPr>
              <a:t> (</a:t>
            </a:r>
            <a:r>
              <a:rPr lang="en-US" sz="1600" b="1" dirty="0" err="1">
                <a:solidFill>
                  <a:srgbClr val="000000"/>
                </a:solidFill>
                <a:latin typeface="Arial"/>
                <a:cs typeface="Arial"/>
              </a:rPr>
              <a:t>dựng</a:t>
            </a:r>
            <a:r>
              <a:rPr lang="en-US" sz="1600" b="1" dirty="0">
                <a:solidFill>
                  <a:srgbClr val="000000"/>
                </a:solidFill>
                <a:latin typeface="Arial"/>
                <a:cs typeface="Arial"/>
              </a:rPr>
              <a:t> </a:t>
            </a:r>
            <a:r>
              <a:rPr lang="en-US" sz="1600" b="1" dirty="0" err="1">
                <a:solidFill>
                  <a:srgbClr val="000000"/>
                </a:solidFill>
                <a:latin typeface="Arial"/>
                <a:cs typeface="Arial"/>
              </a:rPr>
              <a:t>lại</a:t>
            </a:r>
            <a:r>
              <a:rPr lang="en-US" sz="1600" b="1" dirty="0">
                <a:solidFill>
                  <a:srgbClr val="000000"/>
                </a:solidFill>
                <a:latin typeface="Arial"/>
                <a:cs typeface="Arial"/>
              </a:rPr>
              <a:t>)</a:t>
            </a:r>
            <a:endParaRPr lang="en-US" sz="1600" b="1" i="0" u="none" strike="noStrike" dirty="0">
              <a:solidFill>
                <a:srgbClr val="000000"/>
              </a:solidFill>
              <a:effectLst/>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52604153-27A0-7ED0-AB96-19C7BC85BA6D}"/>
              </a:ext>
            </a:extLst>
          </p:cNvPr>
          <p:cNvPicPr>
            <a:picLocks noChangeAspect="1"/>
          </p:cNvPicPr>
          <p:nvPr/>
        </p:nvPicPr>
        <p:blipFill rotWithShape="1">
          <a:blip r:embed="rId3"/>
          <a:srcRect l="37093" t="43105" r="17496" b="32047"/>
          <a:stretch/>
        </p:blipFill>
        <p:spPr>
          <a:xfrm>
            <a:off x="10878723" y="6472052"/>
            <a:ext cx="1139136" cy="267194"/>
          </a:xfrm>
          <a:prstGeom prst="rect">
            <a:avLst/>
          </a:prstGeom>
        </p:spPr>
      </p:pic>
      <p:sp>
        <p:nvSpPr>
          <p:cNvPr id="10" name="TextBox 9">
            <a:extLst>
              <a:ext uri="{FF2B5EF4-FFF2-40B4-BE49-F238E27FC236}">
                <a16:creationId xmlns:a16="http://schemas.microsoft.com/office/drawing/2014/main" id="{951B3D15-B2AB-C495-9BB7-9D1AE06B73D0}"/>
              </a:ext>
            </a:extLst>
          </p:cNvPr>
          <p:cNvSpPr txBox="1"/>
          <p:nvPr/>
        </p:nvSpPr>
        <p:spPr>
          <a:xfrm>
            <a:off x="856173" y="1666526"/>
            <a:ext cx="5666319" cy="1154675"/>
          </a:xfrm>
          <a:prstGeom prst="rect">
            <a:avLst/>
          </a:prstGeom>
          <a:noFill/>
        </p:spPr>
        <p:txBody>
          <a:bodyPr wrap="square" lIns="91440" tIns="45720" rIns="91440" bIns="45720" rtlCol="0" anchor="t">
            <a:spAutoFit/>
          </a:bodyPr>
          <a:lstStyle/>
          <a:p>
            <a:pPr marL="342900" indent="-342900" algn="just">
              <a:lnSpc>
                <a:spcPct val="150000"/>
              </a:lnSpc>
              <a:buFont typeface="Wingdings,Sans-Serif"/>
              <a:buChar char="Ø"/>
            </a:pPr>
            <a:r>
              <a:rPr lang="vi-VN" sz="1600" dirty="0">
                <a:latin typeface="Arial"/>
                <a:cs typeface="Arial"/>
              </a:rPr>
              <a:t>Dùng để so sánh với mô hình của nhóm.</a:t>
            </a:r>
          </a:p>
          <a:p>
            <a:pPr marL="342900" indent="-342900" algn="just">
              <a:lnSpc>
                <a:spcPct val="150000"/>
              </a:lnSpc>
              <a:buFont typeface="Wingdings,Sans-Serif"/>
              <a:buChar char="Ø"/>
            </a:pPr>
            <a:r>
              <a:rPr lang="vi-VN" sz="1600" dirty="0">
                <a:latin typeface="Arial"/>
                <a:cs typeface="Arial"/>
              </a:rPr>
              <a:t>200 Triệu tham số.</a:t>
            </a:r>
          </a:p>
          <a:p>
            <a:pPr marL="342900" indent="-342900" algn="just">
              <a:lnSpc>
                <a:spcPct val="150000"/>
              </a:lnSpc>
              <a:buFont typeface="Wingdings,Sans-Serif"/>
              <a:buChar char="Ø"/>
            </a:pPr>
            <a:r>
              <a:rPr lang="vi-VN" sz="1600" dirty="0">
                <a:latin typeface="Arial"/>
                <a:cs typeface="Arial"/>
              </a:rPr>
              <a:t>Cùng một số hyperparameter với mô hình GPT2 - LoRA.</a:t>
            </a:r>
          </a:p>
        </p:txBody>
      </p:sp>
      <p:pic>
        <p:nvPicPr>
          <p:cNvPr id="6" name="Picture 5" descr="GitHub - facebookresearch/fairseq: Facebook AI Research  Sequence-to-Sequence Toolkit written in Python.">
            <a:extLst>
              <a:ext uri="{FF2B5EF4-FFF2-40B4-BE49-F238E27FC236}">
                <a16:creationId xmlns:a16="http://schemas.microsoft.com/office/drawing/2014/main" id="{2CE6FFC0-B1CE-903F-EFD0-CB14B9947AC4}"/>
              </a:ext>
            </a:extLst>
          </p:cNvPr>
          <p:cNvPicPr>
            <a:picLocks noChangeAspect="1"/>
          </p:cNvPicPr>
          <p:nvPr/>
        </p:nvPicPr>
        <p:blipFill>
          <a:blip r:embed="rId4"/>
          <a:stretch>
            <a:fillRect/>
          </a:stretch>
        </p:blipFill>
        <p:spPr>
          <a:xfrm>
            <a:off x="856173" y="3118041"/>
            <a:ext cx="4956827" cy="2411987"/>
          </a:xfrm>
          <a:prstGeom prst="rect">
            <a:avLst/>
          </a:prstGeom>
        </p:spPr>
      </p:pic>
      <p:sp>
        <p:nvSpPr>
          <p:cNvPr id="7" name="TextBox 6">
            <a:extLst>
              <a:ext uri="{FF2B5EF4-FFF2-40B4-BE49-F238E27FC236}">
                <a16:creationId xmlns:a16="http://schemas.microsoft.com/office/drawing/2014/main" id="{817DC5ED-C7BC-13DE-A67A-0EA6F414CD2F}"/>
              </a:ext>
            </a:extLst>
          </p:cNvPr>
          <p:cNvSpPr txBox="1"/>
          <p:nvPr/>
        </p:nvSpPr>
        <p:spPr>
          <a:xfrm>
            <a:off x="1258633" y="5512404"/>
            <a:ext cx="4151906" cy="416011"/>
          </a:xfrm>
          <a:prstGeom prst="rect">
            <a:avLst/>
          </a:prstGeom>
          <a:noFill/>
        </p:spPr>
        <p:txBody>
          <a:bodyPr wrap="square" rtlCol="0">
            <a:spAutoFit/>
          </a:bodyPr>
          <a:lstStyle>
            <a:defPPr>
              <a:defRPr lang="en-US"/>
            </a:defPPr>
            <a:lvl1pPr algn="ctr">
              <a:lnSpc>
                <a:spcPct val="150000"/>
              </a:lnSpc>
              <a:defRPr sz="1400">
                <a:latin typeface="Arial" panose="020B0604020202020204" pitchFamily="34" charset="0"/>
                <a:cs typeface="Arial" panose="020B0604020202020204" pitchFamily="34" charset="0"/>
              </a:defRPr>
            </a:lvl1pPr>
          </a:lstStyle>
          <a:p>
            <a:r>
              <a:rPr lang="vi-VN" sz="1600" b="1"/>
              <a:t>Công cụ fairseq do Facebook phát triển</a:t>
            </a:r>
          </a:p>
        </p:txBody>
      </p:sp>
      <p:pic>
        <p:nvPicPr>
          <p:cNvPr id="9" name="Picture 8">
            <a:extLst>
              <a:ext uri="{FF2B5EF4-FFF2-40B4-BE49-F238E27FC236}">
                <a16:creationId xmlns:a16="http://schemas.microsoft.com/office/drawing/2014/main" id="{C8864C12-D683-911E-AE89-DA5AE5CC09DE}"/>
              </a:ext>
            </a:extLst>
          </p:cNvPr>
          <p:cNvPicPr>
            <a:picLocks noChangeAspect="1"/>
          </p:cNvPicPr>
          <p:nvPr/>
        </p:nvPicPr>
        <p:blipFill rotWithShape="1">
          <a:blip r:embed="rId5"/>
          <a:srcRect b="8639"/>
          <a:stretch/>
        </p:blipFill>
        <p:spPr>
          <a:xfrm>
            <a:off x="6634331" y="1194842"/>
            <a:ext cx="5305939" cy="4335186"/>
          </a:xfrm>
          <a:prstGeom prst="rect">
            <a:avLst/>
          </a:prstGeom>
        </p:spPr>
      </p:pic>
      <p:sp>
        <p:nvSpPr>
          <p:cNvPr id="11" name="TextBox 10">
            <a:extLst>
              <a:ext uri="{FF2B5EF4-FFF2-40B4-BE49-F238E27FC236}">
                <a16:creationId xmlns:a16="http://schemas.microsoft.com/office/drawing/2014/main" id="{7DEA8431-5A48-E77D-469E-3478A66ED3ED}"/>
              </a:ext>
            </a:extLst>
          </p:cNvPr>
          <p:cNvSpPr txBox="1"/>
          <p:nvPr/>
        </p:nvSpPr>
        <p:spPr>
          <a:xfrm>
            <a:off x="6876324" y="5530028"/>
            <a:ext cx="4821952" cy="584775"/>
          </a:xfrm>
          <a:prstGeom prst="rect">
            <a:avLst/>
          </a:prstGeom>
          <a:noFill/>
        </p:spPr>
        <p:txBody>
          <a:bodyPr wrap="square" lIns="91440" tIns="45720" rIns="91440" bIns="45720" rtlCol="0" anchor="t">
            <a:spAutoFit/>
          </a:bodyPr>
          <a:lstStyle>
            <a:defPPr>
              <a:defRPr lang="en-US"/>
            </a:defPPr>
            <a:lvl1pPr algn="ctr">
              <a:lnSpc>
                <a:spcPct val="150000"/>
              </a:lnSpc>
              <a:defRPr sz="1400">
                <a:latin typeface="Arial" panose="020B0604020202020204" pitchFamily="34" charset="0"/>
                <a:cs typeface="Arial" panose="020B0604020202020204" pitchFamily="34" charset="0"/>
              </a:defRPr>
            </a:lvl1pPr>
          </a:lstStyle>
          <a:p>
            <a:pPr>
              <a:lnSpc>
                <a:spcPct val="100000"/>
              </a:lnSpc>
            </a:pPr>
            <a:r>
              <a:rPr lang="en-US" sz="1600" b="1" i="0" u="none" strike="noStrike">
                <a:effectLst/>
                <a:latin typeface="Arial"/>
                <a:cs typeface="Arial"/>
              </a:rPr>
              <a:t>Các </a:t>
            </a:r>
            <a:r>
              <a:rPr lang="en-US" sz="1600" b="1" i="0" u="none" strike="noStrike" err="1">
                <a:effectLst/>
                <a:latin typeface="Arial"/>
                <a:cs typeface="Arial"/>
              </a:rPr>
              <a:t>tham</a:t>
            </a:r>
            <a:r>
              <a:rPr lang="en-US" sz="1600" b="1" i="0" u="none" strike="noStrike">
                <a:effectLst/>
                <a:latin typeface="Arial"/>
                <a:cs typeface="Arial"/>
              </a:rPr>
              <a:t> </a:t>
            </a:r>
            <a:r>
              <a:rPr lang="en-US" sz="1600" b="1" i="0" u="none" strike="noStrike" err="1">
                <a:effectLst/>
                <a:latin typeface="Arial"/>
                <a:cs typeface="Arial"/>
              </a:rPr>
              <a:t>số</a:t>
            </a:r>
            <a:r>
              <a:rPr lang="en-US" sz="1600" b="1" i="0" u="none" strike="noStrike">
                <a:effectLst/>
                <a:latin typeface="Arial"/>
                <a:cs typeface="Arial"/>
              </a:rPr>
              <a:t> </a:t>
            </a:r>
            <a:r>
              <a:rPr lang="en-US" sz="1600" b="1" i="0" u="none" strike="noStrike" err="1">
                <a:effectLst/>
                <a:latin typeface="Arial"/>
                <a:cs typeface="Arial"/>
              </a:rPr>
              <a:t>của</a:t>
            </a:r>
            <a:r>
              <a:rPr lang="en-US" sz="1600" b="1" i="0" u="none" strike="noStrike">
                <a:effectLst/>
                <a:latin typeface="Arial"/>
                <a:cs typeface="Arial"/>
              </a:rPr>
              <a:t> </a:t>
            </a:r>
            <a:r>
              <a:rPr lang="en-US" sz="1600" b="1" i="0" u="none" strike="noStrike" err="1">
                <a:effectLst/>
                <a:latin typeface="Arial"/>
                <a:cs typeface="Arial"/>
              </a:rPr>
              <a:t>mô</a:t>
            </a:r>
            <a:r>
              <a:rPr lang="en-US" sz="1600" b="1" i="0" u="none" strike="noStrike">
                <a:effectLst/>
                <a:latin typeface="Arial"/>
                <a:cs typeface="Arial"/>
              </a:rPr>
              <a:t> </a:t>
            </a:r>
            <a:r>
              <a:rPr lang="en-US" sz="1600" b="1" i="0" u="none" strike="noStrike" err="1">
                <a:effectLst/>
                <a:latin typeface="Arial"/>
                <a:cs typeface="Arial"/>
              </a:rPr>
              <a:t>hình</a:t>
            </a:r>
            <a:endParaRPr lang="en-US" sz="1600" b="1">
              <a:latin typeface="Arial"/>
              <a:cs typeface="Arial"/>
            </a:endParaRPr>
          </a:p>
          <a:p>
            <a:pPr>
              <a:lnSpc>
                <a:spcPct val="100000"/>
              </a:lnSpc>
            </a:pPr>
            <a:r>
              <a:rPr lang="en-US" sz="1600" b="1" i="0" u="none" strike="noStrike">
                <a:effectLst/>
                <a:latin typeface="Arial"/>
                <a:cs typeface="Arial"/>
              </a:rPr>
              <a:t>Casual Linear Transformer</a:t>
            </a:r>
            <a:r>
              <a:rPr lang="en-US" sz="1600" b="1">
                <a:latin typeface="Arial"/>
                <a:cs typeface="Arial"/>
              </a:rPr>
              <a:t> </a:t>
            </a:r>
            <a:r>
              <a:rPr lang="en-US" sz="1600" b="1" err="1">
                <a:latin typeface="Arial"/>
                <a:cs typeface="Arial"/>
              </a:rPr>
              <a:t>dựa</a:t>
            </a:r>
            <a:r>
              <a:rPr lang="en-US" sz="1600" b="1">
                <a:latin typeface="Arial"/>
                <a:cs typeface="Arial"/>
              </a:rPr>
              <a:t> </a:t>
            </a:r>
            <a:r>
              <a:rPr lang="en-US" sz="1600" b="1" err="1">
                <a:latin typeface="Arial"/>
                <a:cs typeface="Arial"/>
              </a:rPr>
              <a:t>trên</a:t>
            </a:r>
            <a:r>
              <a:rPr lang="en-US" sz="1600" b="1">
                <a:latin typeface="Arial"/>
                <a:cs typeface="Arial"/>
              </a:rPr>
              <a:t> MuseCoCo</a:t>
            </a:r>
            <a:endParaRPr lang="vi-VN" sz="1600" b="1"/>
          </a:p>
        </p:txBody>
      </p:sp>
      <p:sp>
        <p:nvSpPr>
          <p:cNvPr id="13" name="Slide Number Placeholder 12">
            <a:extLst>
              <a:ext uri="{FF2B5EF4-FFF2-40B4-BE49-F238E27FC236}">
                <a16:creationId xmlns:a16="http://schemas.microsoft.com/office/drawing/2014/main" id="{27A96474-014A-14D6-A395-BB5E998A3ACB}"/>
              </a:ext>
            </a:extLst>
          </p:cNvPr>
          <p:cNvSpPr>
            <a:spLocks noGrp="1"/>
          </p:cNvSpPr>
          <p:nvPr>
            <p:ph type="sldNum" sz="quarter" idx="12"/>
          </p:nvPr>
        </p:nvSpPr>
        <p:spPr/>
        <p:txBody>
          <a:bodyPr/>
          <a:lstStyle/>
          <a:p>
            <a:fld id="{330EA680-D336-4FF7-8B7A-9848BB0A1C32}" type="slidenum">
              <a:rPr lang="en-US" smtClean="0"/>
              <a:t>27</a:t>
            </a:fld>
            <a:endParaRPr lang="en-US"/>
          </a:p>
        </p:txBody>
      </p:sp>
    </p:spTree>
    <p:extLst>
      <p:ext uri="{BB962C8B-B14F-4D97-AF65-F5344CB8AC3E}">
        <p14:creationId xmlns:p14="http://schemas.microsoft.com/office/powerpoint/2010/main" val="22476314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2916E48-1754-8F38-833D-FEAFF4A1FAB7}"/>
              </a:ext>
            </a:extLst>
          </p:cNvPr>
          <p:cNvSpPr txBox="1"/>
          <p:nvPr/>
        </p:nvSpPr>
        <p:spPr>
          <a:xfrm>
            <a:off x="925931" y="678055"/>
            <a:ext cx="4667945" cy="646331"/>
          </a:xfrm>
          <a:prstGeom prst="rect">
            <a:avLst/>
          </a:prstGeom>
          <a:noFill/>
        </p:spPr>
        <p:txBody>
          <a:bodyPr wrap="none" lIns="0" rIns="0" rtlCol="0">
            <a:spAutoFit/>
          </a:bodyPr>
          <a:lstStyle/>
          <a:p>
            <a:r>
              <a:rPr lang="en-VN" sz="3600" b="1">
                <a:solidFill>
                  <a:srgbClr val="333399"/>
                </a:solidFill>
                <a:latin typeface="Arial" panose="020B0604020202020204" pitchFamily="34" charset="0"/>
                <a:cs typeface="Arial" panose="020B0604020202020204" pitchFamily="34" charset="0"/>
              </a:rPr>
              <a:t>4. Kết quả thí nghiệm</a:t>
            </a:r>
          </a:p>
        </p:txBody>
      </p:sp>
      <p:sp>
        <p:nvSpPr>
          <p:cNvPr id="6" name="TextBox 5">
            <a:extLst>
              <a:ext uri="{FF2B5EF4-FFF2-40B4-BE49-F238E27FC236}">
                <a16:creationId xmlns:a16="http://schemas.microsoft.com/office/drawing/2014/main" id="{74565358-6750-FE08-AB5A-27CC282FDE22}"/>
              </a:ext>
            </a:extLst>
          </p:cNvPr>
          <p:cNvSpPr txBox="1"/>
          <p:nvPr/>
        </p:nvSpPr>
        <p:spPr>
          <a:xfrm>
            <a:off x="856024" y="1327972"/>
            <a:ext cx="2476960" cy="338554"/>
          </a:xfrm>
          <a:prstGeom prst="rect">
            <a:avLst/>
          </a:prstGeom>
          <a:noFill/>
        </p:spPr>
        <p:txBody>
          <a:bodyPr wrap="none" rtlCol="0">
            <a:spAutoFit/>
          </a:bodyPr>
          <a:lstStyle/>
          <a:p>
            <a:r>
              <a:rPr lang="en-US" sz="1600" b="1" i="0" u="none" strike="noStrike" dirty="0">
                <a:solidFill>
                  <a:srgbClr val="000000"/>
                </a:solidFill>
                <a:effectLst/>
                <a:latin typeface="Arial" panose="020B0604020202020204" pitchFamily="34" charset="0"/>
                <a:cs typeface="Arial" panose="020B0604020202020204" pitchFamily="34" charset="0"/>
              </a:rPr>
              <a:t>4.3. </a:t>
            </a:r>
            <a:r>
              <a:rPr lang="en-US" sz="1600" b="1" i="0" u="none" strike="noStrike" dirty="0" err="1">
                <a:solidFill>
                  <a:srgbClr val="000000"/>
                </a:solidFill>
                <a:effectLst/>
                <a:latin typeface="Arial" panose="020B0604020202020204" pitchFamily="34" charset="0"/>
                <a:cs typeface="Arial" panose="020B0604020202020204" pitchFamily="34" charset="0"/>
              </a:rPr>
              <a:t>Kết</a:t>
            </a:r>
            <a:r>
              <a:rPr lang="en-US" sz="1600" b="1" i="0" u="none" strike="noStrike" dirty="0">
                <a:solidFill>
                  <a:srgbClr val="000000"/>
                </a:solidFill>
                <a:effectLst/>
                <a:latin typeface="Arial" panose="020B0604020202020204" pitchFamily="34" charset="0"/>
                <a:cs typeface="Arial" panose="020B0604020202020204" pitchFamily="34" charset="0"/>
              </a:rPr>
              <a:t> </a:t>
            </a:r>
            <a:r>
              <a:rPr lang="en-US" sz="1600" b="1" i="0" u="none" strike="noStrike" dirty="0" err="1">
                <a:solidFill>
                  <a:srgbClr val="000000"/>
                </a:solidFill>
                <a:effectLst/>
                <a:latin typeface="Arial" panose="020B0604020202020204" pitchFamily="34" charset="0"/>
                <a:cs typeface="Arial" panose="020B0604020202020204" pitchFamily="34" charset="0"/>
              </a:rPr>
              <a:t>quả</a:t>
            </a:r>
            <a:r>
              <a:rPr lang="en-US" sz="1600" b="1" i="0" u="none" strike="noStrike" dirty="0">
                <a:solidFill>
                  <a:srgbClr val="000000"/>
                </a:solidFill>
                <a:effectLst/>
                <a:latin typeface="Arial" panose="020B0604020202020204" pitchFamily="34" charset="0"/>
                <a:cs typeface="Arial" panose="020B0604020202020204" pitchFamily="34" charset="0"/>
              </a:rPr>
              <a:t> </a:t>
            </a:r>
            <a:r>
              <a:rPr lang="en-US" sz="1600" b="1" i="0" u="none" strike="noStrike" dirty="0" err="1">
                <a:solidFill>
                  <a:srgbClr val="000000"/>
                </a:solidFill>
                <a:effectLst/>
                <a:latin typeface="Arial" panose="020B0604020202020204" pitchFamily="34" charset="0"/>
                <a:cs typeface="Arial" panose="020B0604020202020204" pitchFamily="34" charset="0"/>
              </a:rPr>
              <a:t>huấn</a:t>
            </a:r>
            <a:r>
              <a:rPr lang="en-US" sz="1600" b="1" i="0" u="none" strike="noStrike" dirty="0">
                <a:solidFill>
                  <a:srgbClr val="000000"/>
                </a:solidFill>
                <a:effectLst/>
                <a:latin typeface="Arial" panose="020B0604020202020204" pitchFamily="34" charset="0"/>
                <a:cs typeface="Arial" panose="020B0604020202020204" pitchFamily="34" charset="0"/>
              </a:rPr>
              <a:t> </a:t>
            </a:r>
            <a:r>
              <a:rPr lang="en-US" sz="1600" b="1" i="0" u="none" strike="noStrike" dirty="0" err="1">
                <a:solidFill>
                  <a:srgbClr val="000000"/>
                </a:solidFill>
                <a:effectLst/>
                <a:latin typeface="Arial" panose="020B0604020202020204" pitchFamily="34" charset="0"/>
                <a:cs typeface="Arial" panose="020B0604020202020204" pitchFamily="34" charset="0"/>
              </a:rPr>
              <a:t>luyện</a:t>
            </a:r>
            <a:endParaRPr lang="en-US" sz="1600" b="1" i="0" u="none" strike="noStrike" dirty="0">
              <a:solidFill>
                <a:srgbClr val="000000"/>
              </a:solidFill>
              <a:effectLst/>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92C86A9C-0E87-3C6B-407A-3106CCE86B4B}"/>
              </a:ext>
            </a:extLst>
          </p:cNvPr>
          <p:cNvPicPr>
            <a:picLocks noChangeAspect="1"/>
          </p:cNvPicPr>
          <p:nvPr/>
        </p:nvPicPr>
        <p:blipFill rotWithShape="1">
          <a:blip r:embed="rId3"/>
          <a:srcRect l="37093" t="43105" r="17496" b="32047"/>
          <a:stretch/>
        </p:blipFill>
        <p:spPr>
          <a:xfrm>
            <a:off x="10878723" y="6472052"/>
            <a:ext cx="1139136" cy="267194"/>
          </a:xfrm>
          <a:prstGeom prst="rect">
            <a:avLst/>
          </a:prstGeom>
        </p:spPr>
      </p:pic>
      <p:sp>
        <p:nvSpPr>
          <p:cNvPr id="7" name="Slide Number Placeholder 6">
            <a:extLst>
              <a:ext uri="{FF2B5EF4-FFF2-40B4-BE49-F238E27FC236}">
                <a16:creationId xmlns:a16="http://schemas.microsoft.com/office/drawing/2014/main" id="{93282C29-C00E-29A0-F21B-2F480FB1B0C5}"/>
              </a:ext>
            </a:extLst>
          </p:cNvPr>
          <p:cNvSpPr>
            <a:spLocks noGrp="1"/>
          </p:cNvSpPr>
          <p:nvPr>
            <p:ph type="sldNum" sz="quarter" idx="12"/>
          </p:nvPr>
        </p:nvSpPr>
        <p:spPr/>
        <p:txBody>
          <a:bodyPr/>
          <a:lstStyle/>
          <a:p>
            <a:fld id="{330EA680-D336-4FF7-8B7A-9848BB0A1C32}" type="slidenum">
              <a:rPr lang="en-US" smtClean="0"/>
              <a:t>28</a:t>
            </a:fld>
            <a:endParaRPr lang="en-US"/>
          </a:p>
        </p:txBody>
      </p:sp>
      <p:pic>
        <p:nvPicPr>
          <p:cNvPr id="3" name="Picture 2">
            <a:extLst>
              <a:ext uri="{FF2B5EF4-FFF2-40B4-BE49-F238E27FC236}">
                <a16:creationId xmlns:a16="http://schemas.microsoft.com/office/drawing/2014/main" id="{CA105EB9-2885-3170-42E3-3F49A2013078}"/>
              </a:ext>
            </a:extLst>
          </p:cNvPr>
          <p:cNvPicPr>
            <a:picLocks noChangeAspect="1"/>
          </p:cNvPicPr>
          <p:nvPr/>
        </p:nvPicPr>
        <p:blipFill>
          <a:blip r:embed="rId4"/>
          <a:stretch>
            <a:fillRect/>
          </a:stretch>
        </p:blipFill>
        <p:spPr>
          <a:xfrm>
            <a:off x="556584" y="3236134"/>
            <a:ext cx="5357191" cy="3275674"/>
          </a:xfrm>
          <a:prstGeom prst="rect">
            <a:avLst/>
          </a:prstGeom>
        </p:spPr>
      </p:pic>
      <p:pic>
        <p:nvPicPr>
          <p:cNvPr id="4" name="Picture 3">
            <a:extLst>
              <a:ext uri="{FF2B5EF4-FFF2-40B4-BE49-F238E27FC236}">
                <a16:creationId xmlns:a16="http://schemas.microsoft.com/office/drawing/2014/main" id="{9C30388F-46B6-D2F1-F978-9C6EABE7602A}"/>
              </a:ext>
            </a:extLst>
          </p:cNvPr>
          <p:cNvPicPr>
            <a:picLocks noChangeAspect="1"/>
          </p:cNvPicPr>
          <p:nvPr/>
        </p:nvPicPr>
        <p:blipFill>
          <a:blip r:embed="rId5"/>
          <a:stretch>
            <a:fillRect/>
          </a:stretch>
        </p:blipFill>
        <p:spPr>
          <a:xfrm>
            <a:off x="6200364" y="1371540"/>
            <a:ext cx="5357191" cy="2187391"/>
          </a:xfrm>
          <a:prstGeom prst="rect">
            <a:avLst/>
          </a:prstGeom>
        </p:spPr>
      </p:pic>
      <p:pic>
        <p:nvPicPr>
          <p:cNvPr id="5" name="Picture 4">
            <a:extLst>
              <a:ext uri="{FF2B5EF4-FFF2-40B4-BE49-F238E27FC236}">
                <a16:creationId xmlns:a16="http://schemas.microsoft.com/office/drawing/2014/main" id="{BD716D2B-2C61-4E7B-435A-5A5E1E22D0DE}"/>
              </a:ext>
            </a:extLst>
          </p:cNvPr>
          <p:cNvPicPr>
            <a:picLocks noChangeAspect="1"/>
          </p:cNvPicPr>
          <p:nvPr/>
        </p:nvPicPr>
        <p:blipFill>
          <a:blip r:embed="rId6"/>
          <a:stretch>
            <a:fillRect/>
          </a:stretch>
        </p:blipFill>
        <p:spPr>
          <a:xfrm>
            <a:off x="6096000" y="4068925"/>
            <a:ext cx="5565920" cy="2403127"/>
          </a:xfrm>
          <a:prstGeom prst="rect">
            <a:avLst/>
          </a:prstGeom>
        </p:spPr>
      </p:pic>
      <p:sp>
        <p:nvSpPr>
          <p:cNvPr id="12" name="TextBox 11">
            <a:extLst>
              <a:ext uri="{FF2B5EF4-FFF2-40B4-BE49-F238E27FC236}">
                <a16:creationId xmlns:a16="http://schemas.microsoft.com/office/drawing/2014/main" id="{D117D6A0-5888-133F-14AA-C47655F5C1C3}"/>
              </a:ext>
            </a:extLst>
          </p:cNvPr>
          <p:cNvSpPr txBox="1"/>
          <p:nvPr/>
        </p:nvSpPr>
        <p:spPr>
          <a:xfrm>
            <a:off x="859089" y="1679893"/>
            <a:ext cx="3620146" cy="785343"/>
          </a:xfrm>
          <a:prstGeom prst="rect">
            <a:avLst/>
          </a:prstGeom>
          <a:noFill/>
        </p:spPr>
        <p:txBody>
          <a:bodyPr wrap="square" lIns="91440" tIns="45720" rIns="91440" bIns="45720" rtlCol="0" anchor="t">
            <a:spAutoFit/>
          </a:bodyPr>
          <a:lstStyle/>
          <a:p>
            <a:pPr marL="342900" indent="-342900" algn="just">
              <a:lnSpc>
                <a:spcPct val="150000"/>
              </a:lnSpc>
              <a:buFont typeface="Wingdings" pitchFamily="2" charset="2"/>
              <a:buChar char="Ø"/>
            </a:pPr>
            <a:r>
              <a:rPr lang="vi-VN" sz="1600" err="1">
                <a:latin typeface="Arial"/>
                <a:cs typeface="Arial"/>
              </a:rPr>
              <a:t>LoRA</a:t>
            </a:r>
            <a:r>
              <a:rPr lang="vi-VN" sz="1600">
                <a:latin typeface="Arial"/>
                <a:cs typeface="Arial"/>
              </a:rPr>
              <a:t> GPT-2 </a:t>
            </a:r>
            <a:r>
              <a:rPr lang="vi-VN" sz="1600" b="1">
                <a:latin typeface="Arial"/>
                <a:cs typeface="Arial"/>
              </a:rPr>
              <a:t>tốt hơn 9.84%</a:t>
            </a:r>
            <a:r>
              <a:rPr lang="vi-VN" sz="1600">
                <a:latin typeface="Arial"/>
                <a:cs typeface="Arial"/>
              </a:rPr>
              <a:t> (ASA) so với kiến trúc </a:t>
            </a:r>
            <a:r>
              <a:rPr lang="vi-VN" sz="1600" err="1">
                <a:latin typeface="Arial"/>
                <a:cs typeface="Arial"/>
              </a:rPr>
              <a:t>MuseCoCo</a:t>
            </a:r>
            <a:endParaRPr lang="vi-VN" err="1">
              <a:cs typeface="Arial" panose="020B0604020202020204" pitchFamily="34" charset="0"/>
            </a:endParaRPr>
          </a:p>
        </p:txBody>
      </p:sp>
    </p:spTree>
    <p:extLst>
      <p:ext uri="{BB962C8B-B14F-4D97-AF65-F5344CB8AC3E}">
        <p14:creationId xmlns:p14="http://schemas.microsoft.com/office/powerpoint/2010/main" val="22951579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2916E48-1754-8F38-833D-FEAFF4A1FAB7}"/>
              </a:ext>
            </a:extLst>
          </p:cNvPr>
          <p:cNvSpPr txBox="1"/>
          <p:nvPr/>
        </p:nvSpPr>
        <p:spPr>
          <a:xfrm>
            <a:off x="925931" y="678055"/>
            <a:ext cx="4667945" cy="646331"/>
          </a:xfrm>
          <a:prstGeom prst="rect">
            <a:avLst/>
          </a:prstGeom>
          <a:noFill/>
        </p:spPr>
        <p:txBody>
          <a:bodyPr wrap="none" lIns="0" rIns="0" rtlCol="0">
            <a:spAutoFit/>
          </a:bodyPr>
          <a:lstStyle/>
          <a:p>
            <a:r>
              <a:rPr lang="en-VN" sz="3600" b="1">
                <a:solidFill>
                  <a:srgbClr val="333399"/>
                </a:solidFill>
                <a:latin typeface="Arial" panose="020B0604020202020204" pitchFamily="34" charset="0"/>
                <a:cs typeface="Arial" panose="020B0604020202020204" pitchFamily="34" charset="0"/>
              </a:rPr>
              <a:t>4. Kết quả thí nghiệm</a:t>
            </a:r>
          </a:p>
        </p:txBody>
      </p:sp>
      <p:sp>
        <p:nvSpPr>
          <p:cNvPr id="6" name="TextBox 5">
            <a:extLst>
              <a:ext uri="{FF2B5EF4-FFF2-40B4-BE49-F238E27FC236}">
                <a16:creationId xmlns:a16="http://schemas.microsoft.com/office/drawing/2014/main" id="{74565358-6750-FE08-AB5A-27CC282FDE22}"/>
              </a:ext>
            </a:extLst>
          </p:cNvPr>
          <p:cNvSpPr txBox="1"/>
          <p:nvPr/>
        </p:nvSpPr>
        <p:spPr>
          <a:xfrm>
            <a:off x="856024" y="1327972"/>
            <a:ext cx="2476960" cy="338554"/>
          </a:xfrm>
          <a:prstGeom prst="rect">
            <a:avLst/>
          </a:prstGeom>
          <a:noFill/>
        </p:spPr>
        <p:txBody>
          <a:bodyPr wrap="none" lIns="91440" tIns="45720" rIns="91440" bIns="45720" rtlCol="0" anchor="t">
            <a:spAutoFit/>
          </a:bodyPr>
          <a:lstStyle/>
          <a:p>
            <a:r>
              <a:rPr lang="en-US" sz="1600" b="1" dirty="0">
                <a:solidFill>
                  <a:srgbClr val="000000"/>
                </a:solidFill>
                <a:latin typeface="Arial" panose="020B0604020202020204" pitchFamily="34" charset="0"/>
                <a:cs typeface="Arial" panose="020B0604020202020204" pitchFamily="34" charset="0"/>
              </a:rPr>
              <a:t>4.3</a:t>
            </a:r>
            <a:r>
              <a:rPr lang="en-US" sz="1600" b="1" i="0" u="none" strike="noStrike" dirty="0">
                <a:solidFill>
                  <a:srgbClr val="000000"/>
                </a:solidFill>
                <a:effectLst/>
                <a:latin typeface="Arial" panose="020B0604020202020204" pitchFamily="34" charset="0"/>
                <a:cs typeface="Arial" panose="020B0604020202020204" pitchFamily="34" charset="0"/>
              </a:rPr>
              <a:t>. </a:t>
            </a:r>
            <a:r>
              <a:rPr lang="en-US" sz="1600" b="1" dirty="0" err="1">
                <a:solidFill>
                  <a:srgbClr val="000000"/>
                </a:solidFill>
                <a:latin typeface="Arial" panose="020B0604020202020204" pitchFamily="34" charset="0"/>
                <a:cs typeface="Arial" panose="020B0604020202020204" pitchFamily="34" charset="0"/>
              </a:rPr>
              <a:t>Kết</a:t>
            </a:r>
            <a:r>
              <a:rPr lang="en-US" sz="1600" b="1" dirty="0">
                <a:solidFill>
                  <a:srgbClr val="000000"/>
                </a:solidFill>
                <a:latin typeface="Arial" panose="020B0604020202020204" pitchFamily="34" charset="0"/>
                <a:cs typeface="Arial" panose="020B0604020202020204" pitchFamily="34" charset="0"/>
              </a:rPr>
              <a:t> </a:t>
            </a:r>
            <a:r>
              <a:rPr lang="en-US" sz="1600" b="1" dirty="0" err="1">
                <a:solidFill>
                  <a:srgbClr val="000000"/>
                </a:solidFill>
                <a:latin typeface="Arial" panose="020B0604020202020204" pitchFamily="34" charset="0"/>
                <a:cs typeface="Arial" panose="020B0604020202020204" pitchFamily="34" charset="0"/>
              </a:rPr>
              <a:t>quả</a:t>
            </a:r>
            <a:r>
              <a:rPr lang="en-US" sz="1600" b="1" dirty="0">
                <a:solidFill>
                  <a:srgbClr val="000000"/>
                </a:solidFill>
                <a:latin typeface="Arial" panose="020B0604020202020204" pitchFamily="34" charset="0"/>
                <a:cs typeface="Arial" panose="020B0604020202020204" pitchFamily="34" charset="0"/>
              </a:rPr>
              <a:t> </a:t>
            </a:r>
            <a:r>
              <a:rPr lang="en-US" sz="1600" b="1" dirty="0" err="1">
                <a:solidFill>
                  <a:srgbClr val="000000"/>
                </a:solidFill>
                <a:latin typeface="Arial" panose="020B0604020202020204" pitchFamily="34" charset="0"/>
                <a:cs typeface="Arial" panose="020B0604020202020204" pitchFamily="34" charset="0"/>
              </a:rPr>
              <a:t>huấn</a:t>
            </a:r>
            <a:r>
              <a:rPr lang="en-US" sz="1600" b="1" dirty="0">
                <a:solidFill>
                  <a:srgbClr val="000000"/>
                </a:solidFill>
                <a:latin typeface="Arial" panose="020B0604020202020204" pitchFamily="34" charset="0"/>
                <a:cs typeface="Arial" panose="020B0604020202020204" pitchFamily="34" charset="0"/>
              </a:rPr>
              <a:t> </a:t>
            </a:r>
            <a:r>
              <a:rPr lang="en-US" sz="1600" b="1" dirty="0" err="1">
                <a:solidFill>
                  <a:srgbClr val="000000"/>
                </a:solidFill>
                <a:latin typeface="Arial" panose="020B0604020202020204" pitchFamily="34" charset="0"/>
                <a:cs typeface="Arial" panose="020B0604020202020204" pitchFamily="34" charset="0"/>
              </a:rPr>
              <a:t>luyện</a:t>
            </a:r>
            <a:endParaRPr lang="en-US" sz="1600" b="1" i="0" u="none" strike="noStrike" dirty="0">
              <a:solidFill>
                <a:srgbClr val="000000"/>
              </a:solidFill>
              <a:effectLst/>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92C86A9C-0E87-3C6B-407A-3106CCE86B4B}"/>
              </a:ext>
            </a:extLst>
          </p:cNvPr>
          <p:cNvPicPr>
            <a:picLocks noChangeAspect="1"/>
          </p:cNvPicPr>
          <p:nvPr/>
        </p:nvPicPr>
        <p:blipFill rotWithShape="1">
          <a:blip r:embed="rId3"/>
          <a:srcRect l="37093" t="43105" r="17496" b="32047"/>
          <a:stretch/>
        </p:blipFill>
        <p:spPr>
          <a:xfrm>
            <a:off x="10878723" y="6472052"/>
            <a:ext cx="1139136" cy="267194"/>
          </a:xfrm>
          <a:prstGeom prst="rect">
            <a:avLst/>
          </a:prstGeom>
        </p:spPr>
      </p:pic>
      <p:sp>
        <p:nvSpPr>
          <p:cNvPr id="9" name="Slide Number Placeholder 8">
            <a:extLst>
              <a:ext uri="{FF2B5EF4-FFF2-40B4-BE49-F238E27FC236}">
                <a16:creationId xmlns:a16="http://schemas.microsoft.com/office/drawing/2014/main" id="{F01CE678-C695-9A9D-1E7B-4A1B4D506C86}"/>
              </a:ext>
            </a:extLst>
          </p:cNvPr>
          <p:cNvSpPr>
            <a:spLocks noGrp="1"/>
          </p:cNvSpPr>
          <p:nvPr>
            <p:ph type="sldNum" sz="quarter" idx="12"/>
          </p:nvPr>
        </p:nvSpPr>
        <p:spPr/>
        <p:txBody>
          <a:bodyPr/>
          <a:lstStyle/>
          <a:p>
            <a:fld id="{330EA680-D336-4FF7-8B7A-9848BB0A1C32}" type="slidenum">
              <a:rPr lang="en-US" smtClean="0"/>
              <a:t>29</a:t>
            </a:fld>
            <a:endParaRPr lang="en-US"/>
          </a:p>
        </p:txBody>
      </p:sp>
      <p:grpSp>
        <p:nvGrpSpPr>
          <p:cNvPr id="5" name="Group 4">
            <a:extLst>
              <a:ext uri="{FF2B5EF4-FFF2-40B4-BE49-F238E27FC236}">
                <a16:creationId xmlns:a16="http://schemas.microsoft.com/office/drawing/2014/main" id="{AACF03FF-1729-6793-5530-D7DB9090AA00}"/>
              </a:ext>
            </a:extLst>
          </p:cNvPr>
          <p:cNvGrpSpPr/>
          <p:nvPr/>
        </p:nvGrpSpPr>
        <p:grpSpPr>
          <a:xfrm>
            <a:off x="5821350" y="475697"/>
            <a:ext cx="6662023" cy="5906606"/>
            <a:chOff x="5593876" y="449743"/>
            <a:chExt cx="6662023" cy="5906606"/>
          </a:xfrm>
        </p:grpSpPr>
        <p:pic>
          <p:nvPicPr>
            <p:cNvPr id="7" name="Picture 6">
              <a:extLst>
                <a:ext uri="{FF2B5EF4-FFF2-40B4-BE49-F238E27FC236}">
                  <a16:creationId xmlns:a16="http://schemas.microsoft.com/office/drawing/2014/main" id="{F0A15045-ADFE-355D-08CF-6E4B40E8B9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1420" y="449743"/>
              <a:ext cx="2687960" cy="5533614"/>
            </a:xfrm>
            <a:prstGeom prst="rect">
              <a:avLst/>
            </a:prstGeom>
          </p:spPr>
        </p:pic>
        <p:pic>
          <p:nvPicPr>
            <p:cNvPr id="14" name="Picture 13">
              <a:extLst>
                <a:ext uri="{FF2B5EF4-FFF2-40B4-BE49-F238E27FC236}">
                  <a16:creationId xmlns:a16="http://schemas.microsoft.com/office/drawing/2014/main" id="{5A5297EE-A809-70A5-3777-5A414DD707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9658" y="449743"/>
              <a:ext cx="2758214" cy="5533614"/>
            </a:xfrm>
            <a:prstGeom prst="rect">
              <a:avLst/>
            </a:prstGeom>
          </p:spPr>
        </p:pic>
        <p:sp>
          <p:nvSpPr>
            <p:cNvPr id="3" name="TextBox 2">
              <a:extLst>
                <a:ext uri="{FF2B5EF4-FFF2-40B4-BE49-F238E27FC236}">
                  <a16:creationId xmlns:a16="http://schemas.microsoft.com/office/drawing/2014/main" id="{16AB52C0-6FD9-9F57-EEFD-81C573725359}"/>
                </a:ext>
              </a:extLst>
            </p:cNvPr>
            <p:cNvSpPr txBox="1"/>
            <p:nvPr/>
          </p:nvSpPr>
          <p:spPr>
            <a:xfrm>
              <a:off x="5593876" y="5980797"/>
              <a:ext cx="6662023" cy="375552"/>
            </a:xfrm>
            <a:prstGeom prst="rect">
              <a:avLst/>
            </a:prstGeom>
            <a:noFill/>
          </p:spPr>
          <p:txBody>
            <a:bodyPr wrap="square" lIns="91440" tIns="45720" rIns="91440" bIns="45720" rtlCol="0" anchor="t">
              <a:spAutoFit/>
            </a:bodyPr>
            <a:lstStyle>
              <a:defPPr>
                <a:defRPr lang="en-US"/>
              </a:defPPr>
              <a:lvl1pPr algn="ctr">
                <a:lnSpc>
                  <a:spcPct val="150000"/>
                </a:lnSpc>
                <a:defRPr sz="1400">
                  <a:latin typeface="Arial" panose="020B0604020202020204" pitchFamily="34" charset="0"/>
                  <a:cs typeface="Arial" panose="020B0604020202020204" pitchFamily="34" charset="0"/>
                </a:defRPr>
              </a:lvl1pPr>
            </a:lstStyle>
            <a:p>
              <a:r>
                <a:rPr lang="vi-VN" b="1" dirty="0"/>
                <a:t>Pitch average count (</a:t>
              </a:r>
              <a:r>
                <a:rPr lang="vi-VN" b="1" dirty="0">
                  <a:solidFill>
                    <a:srgbClr val="FF0000"/>
                  </a:solidFill>
                </a:rPr>
                <a:t>LoRA GPT-2: trái</a:t>
              </a:r>
              <a:r>
                <a:rPr lang="vi-VN" b="1" dirty="0"/>
                <a:t>, </a:t>
              </a:r>
              <a:r>
                <a:rPr lang="vi-VN" b="1" dirty="0">
                  <a:solidFill>
                    <a:srgbClr val="0070C0"/>
                  </a:solidFill>
                </a:rPr>
                <a:t>MuseCoCo: phải</a:t>
              </a:r>
              <a:r>
                <a:rPr lang="vi-VN" b="1" dirty="0"/>
                <a:t>)</a:t>
              </a:r>
              <a:endParaRPr lang="en-US" sz="1200" dirty="0"/>
            </a:p>
          </p:txBody>
        </p:sp>
      </p:grpSp>
      <p:sp>
        <p:nvSpPr>
          <p:cNvPr id="4" name="TextBox 3">
            <a:extLst>
              <a:ext uri="{FF2B5EF4-FFF2-40B4-BE49-F238E27FC236}">
                <a16:creationId xmlns:a16="http://schemas.microsoft.com/office/drawing/2014/main" id="{6E520977-8FAD-174B-0098-477564936056}"/>
              </a:ext>
            </a:extLst>
          </p:cNvPr>
          <p:cNvSpPr txBox="1"/>
          <p:nvPr/>
        </p:nvSpPr>
        <p:spPr>
          <a:xfrm>
            <a:off x="859088" y="1679893"/>
            <a:ext cx="4962261" cy="2632003"/>
          </a:xfrm>
          <a:prstGeom prst="rect">
            <a:avLst/>
          </a:prstGeom>
          <a:noFill/>
        </p:spPr>
        <p:txBody>
          <a:bodyPr wrap="square" lIns="91440" tIns="45720" rIns="91440" bIns="45720" rtlCol="0" anchor="t">
            <a:spAutoFit/>
          </a:bodyPr>
          <a:lstStyle/>
          <a:p>
            <a:pPr marL="342900" indent="-342900" algn="just">
              <a:lnSpc>
                <a:spcPct val="150000"/>
              </a:lnSpc>
              <a:buFont typeface="Wingdings" pitchFamily="2" charset="2"/>
              <a:buChar char="Ø"/>
            </a:pPr>
            <a:r>
              <a:rPr lang="vi-VN" sz="1600" b="1" dirty="0">
                <a:latin typeface="Arial"/>
                <a:cs typeface="Arial"/>
              </a:rPr>
              <a:t>Main Key:</a:t>
            </a:r>
            <a:r>
              <a:rPr lang="vi-VN" sz="1600" dirty="0">
                <a:latin typeface="Arial"/>
                <a:cs typeface="Arial"/>
              </a:rPr>
              <a:t> C major/A minor</a:t>
            </a:r>
          </a:p>
          <a:p>
            <a:pPr marL="342900" indent="-342900" algn="just">
              <a:lnSpc>
                <a:spcPct val="150000"/>
              </a:lnSpc>
              <a:buFont typeface="Wingdings" pitchFamily="2" charset="2"/>
              <a:buChar char="Ø"/>
            </a:pPr>
            <a:r>
              <a:rPr lang="vi-VN" sz="1600" b="1" dirty="0">
                <a:latin typeface="Arial"/>
                <a:cs typeface="Arial"/>
              </a:rPr>
              <a:t>Min pitch:</a:t>
            </a:r>
            <a:r>
              <a:rPr lang="vi-VN" sz="1600" dirty="0">
                <a:latin typeface="Arial"/>
                <a:cs typeface="Arial"/>
              </a:rPr>
              <a:t> </a:t>
            </a:r>
            <a:r>
              <a:rPr lang="vi-VN" sz="1600" dirty="0">
                <a:solidFill>
                  <a:srgbClr val="FF0000"/>
                </a:solidFill>
                <a:latin typeface="Arial"/>
                <a:cs typeface="Arial"/>
              </a:rPr>
              <a:t>24</a:t>
            </a:r>
            <a:r>
              <a:rPr lang="vi-VN" sz="1600" dirty="0">
                <a:latin typeface="Arial"/>
                <a:cs typeface="Arial"/>
              </a:rPr>
              <a:t> vs. </a:t>
            </a:r>
            <a:r>
              <a:rPr lang="vi-VN" sz="1600" dirty="0">
                <a:solidFill>
                  <a:srgbClr val="0070C0"/>
                </a:solidFill>
                <a:latin typeface="Arial"/>
                <a:cs typeface="Arial"/>
              </a:rPr>
              <a:t>29</a:t>
            </a:r>
          </a:p>
          <a:p>
            <a:pPr marL="342900" indent="-342900" algn="just">
              <a:lnSpc>
                <a:spcPct val="150000"/>
              </a:lnSpc>
              <a:buFont typeface="Wingdings" pitchFamily="2" charset="2"/>
              <a:buChar char="Ø"/>
            </a:pPr>
            <a:r>
              <a:rPr lang="vi-VN" sz="1600" b="1" dirty="0">
                <a:latin typeface="Arial"/>
                <a:cs typeface="Arial"/>
              </a:rPr>
              <a:t>Max pitch:</a:t>
            </a:r>
            <a:r>
              <a:rPr lang="vi-VN" sz="1600" dirty="0">
                <a:latin typeface="Arial"/>
                <a:cs typeface="Arial"/>
              </a:rPr>
              <a:t> </a:t>
            </a:r>
            <a:r>
              <a:rPr lang="vi-VN" sz="1600" dirty="0">
                <a:solidFill>
                  <a:srgbClr val="FF0000"/>
                </a:solidFill>
                <a:latin typeface="Arial"/>
                <a:cs typeface="Arial"/>
              </a:rPr>
              <a:t>93</a:t>
            </a:r>
            <a:r>
              <a:rPr lang="vi-VN" sz="1600" dirty="0">
                <a:latin typeface="Arial"/>
                <a:cs typeface="Arial"/>
              </a:rPr>
              <a:t> vs. </a:t>
            </a:r>
            <a:r>
              <a:rPr lang="vi-VN" sz="1600" dirty="0">
                <a:solidFill>
                  <a:srgbClr val="0070C0"/>
                </a:solidFill>
                <a:latin typeface="Arial"/>
                <a:cs typeface="Arial"/>
              </a:rPr>
              <a:t>88</a:t>
            </a:r>
          </a:p>
          <a:p>
            <a:pPr marL="342900" indent="-342900" algn="just">
              <a:lnSpc>
                <a:spcPct val="150000"/>
              </a:lnSpc>
              <a:buFont typeface="Wingdings" pitchFamily="2" charset="2"/>
              <a:buChar char="Ø"/>
            </a:pPr>
            <a:r>
              <a:rPr lang="vi-VN" sz="1600" b="1" dirty="0">
                <a:latin typeface="Arial"/>
                <a:cs typeface="Arial"/>
              </a:rPr>
              <a:t>Đặc điểm: </a:t>
            </a:r>
            <a:r>
              <a:rPr lang="vi-VN" sz="1600" dirty="0">
                <a:latin typeface="Arial"/>
                <a:cs typeface="Arial"/>
              </a:rPr>
              <a:t>melody ở high và high-mid; chord ở high-mid, mid, và low-mid; bass ở low-mid và low</a:t>
            </a:r>
            <a:endParaRPr lang="vi-VN" sz="1600" dirty="0">
              <a:solidFill>
                <a:srgbClr val="0070C0"/>
              </a:solidFill>
              <a:latin typeface="Arial"/>
              <a:cs typeface="Arial"/>
            </a:endParaRPr>
          </a:p>
          <a:p>
            <a:pPr marL="342900" indent="-342900" algn="just">
              <a:lnSpc>
                <a:spcPct val="150000"/>
              </a:lnSpc>
              <a:buFont typeface="Wingdings" pitchFamily="2" charset="2"/>
              <a:buChar char="Ø"/>
            </a:pPr>
            <a:r>
              <a:rPr lang="vi-VN" sz="1600" b="1" dirty="0">
                <a:latin typeface="Arial"/>
                <a:cs typeface="Arial"/>
              </a:rPr>
              <a:t>Hình dáng phân phối:</a:t>
            </a:r>
            <a:r>
              <a:rPr lang="vi-VN" sz="1600" dirty="0">
                <a:latin typeface="Arial"/>
                <a:cs typeface="Arial"/>
              </a:rPr>
              <a:t> </a:t>
            </a:r>
            <a:r>
              <a:rPr lang="vi-VN" sz="1600" dirty="0">
                <a:solidFill>
                  <a:srgbClr val="FF0000"/>
                </a:solidFill>
                <a:latin typeface="Arial"/>
                <a:cs typeface="Arial"/>
              </a:rPr>
              <a:t>mịn hơn</a:t>
            </a:r>
            <a:r>
              <a:rPr lang="vi-VN" sz="1600" dirty="0">
                <a:latin typeface="Arial"/>
                <a:cs typeface="Arial"/>
              </a:rPr>
              <a:t> vs. </a:t>
            </a:r>
            <a:r>
              <a:rPr lang="vi-VN" sz="1600" dirty="0">
                <a:solidFill>
                  <a:srgbClr val="0070C0"/>
                </a:solidFill>
                <a:latin typeface="Arial"/>
                <a:cs typeface="Arial"/>
              </a:rPr>
              <a:t>có outlier  (43 và 88)</a:t>
            </a:r>
          </a:p>
        </p:txBody>
      </p:sp>
    </p:spTree>
    <p:extLst>
      <p:ext uri="{BB962C8B-B14F-4D97-AF65-F5344CB8AC3E}">
        <p14:creationId xmlns:p14="http://schemas.microsoft.com/office/powerpoint/2010/main" val="1485936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2916E48-1754-8F38-833D-FEAFF4A1FAB7}"/>
              </a:ext>
            </a:extLst>
          </p:cNvPr>
          <p:cNvSpPr txBox="1"/>
          <p:nvPr/>
        </p:nvSpPr>
        <p:spPr>
          <a:xfrm>
            <a:off x="925931" y="678055"/>
            <a:ext cx="4021935" cy="646331"/>
          </a:xfrm>
          <a:prstGeom prst="rect">
            <a:avLst/>
          </a:prstGeom>
          <a:noFill/>
        </p:spPr>
        <p:txBody>
          <a:bodyPr wrap="none" lIns="0" rIns="0" rtlCol="0">
            <a:spAutoFit/>
          </a:bodyPr>
          <a:lstStyle/>
          <a:p>
            <a:r>
              <a:rPr lang="en-VN" sz="3600" b="1">
                <a:solidFill>
                  <a:srgbClr val="333399"/>
                </a:solidFill>
                <a:latin typeface="Arial" panose="020B0604020202020204" pitchFamily="34" charset="0"/>
                <a:cs typeface="Arial" panose="020B0604020202020204" pitchFamily="34" charset="0"/>
              </a:rPr>
              <a:t>1. Giới thiệu đề tài</a:t>
            </a:r>
          </a:p>
        </p:txBody>
      </p:sp>
      <p:sp>
        <p:nvSpPr>
          <p:cNvPr id="3" name="TextBox 2">
            <a:extLst>
              <a:ext uri="{FF2B5EF4-FFF2-40B4-BE49-F238E27FC236}">
                <a16:creationId xmlns:a16="http://schemas.microsoft.com/office/drawing/2014/main" id="{F3B7B9A9-0313-B45D-6965-0782B299A529}"/>
              </a:ext>
            </a:extLst>
          </p:cNvPr>
          <p:cNvSpPr txBox="1"/>
          <p:nvPr/>
        </p:nvSpPr>
        <p:spPr>
          <a:xfrm>
            <a:off x="842805" y="1327972"/>
            <a:ext cx="2473050" cy="338554"/>
          </a:xfrm>
          <a:prstGeom prst="rect">
            <a:avLst/>
          </a:prstGeom>
          <a:noFill/>
        </p:spPr>
        <p:txBody>
          <a:bodyPr wrap="square" rtlCol="0">
            <a:spAutoFit/>
          </a:bodyPr>
          <a:lstStyle/>
          <a:p>
            <a:r>
              <a:rPr lang="en-US" sz="1600" b="1" i="0" u="none" strike="noStrike">
                <a:solidFill>
                  <a:srgbClr val="000000"/>
                </a:solidFill>
                <a:effectLst/>
                <a:latin typeface="Arial" panose="020B0604020202020204" pitchFamily="34" charset="0"/>
                <a:cs typeface="Arial" panose="020B0604020202020204" pitchFamily="34" charset="0"/>
              </a:rPr>
              <a:t>1.1. </a:t>
            </a:r>
            <a:r>
              <a:rPr lang="en-US" sz="1600" b="1" i="0" u="none" strike="noStrike" err="1">
                <a:solidFill>
                  <a:srgbClr val="000000"/>
                </a:solidFill>
                <a:effectLst/>
                <a:latin typeface="Arial" panose="020B0604020202020204" pitchFamily="34" charset="0"/>
                <a:cs typeface="Arial" panose="020B0604020202020204" pitchFamily="34" charset="0"/>
              </a:rPr>
              <a:t>Đặt</a:t>
            </a:r>
            <a:r>
              <a:rPr lang="en-US" sz="1600" b="1" i="0" u="none" strike="noStrike">
                <a:solidFill>
                  <a:srgbClr val="000000"/>
                </a:solidFill>
                <a:effectLst/>
                <a:latin typeface="Arial" panose="020B0604020202020204" pitchFamily="34" charset="0"/>
                <a:cs typeface="Arial" panose="020B0604020202020204" pitchFamily="34" charset="0"/>
              </a:rPr>
              <a:t> </a:t>
            </a:r>
            <a:r>
              <a:rPr lang="en-US" sz="1600" b="1" i="0" u="none" strike="noStrike" err="1">
                <a:solidFill>
                  <a:srgbClr val="000000"/>
                </a:solidFill>
                <a:effectLst/>
                <a:latin typeface="Arial" panose="020B0604020202020204" pitchFamily="34" charset="0"/>
                <a:cs typeface="Arial" panose="020B0604020202020204" pitchFamily="34" charset="0"/>
              </a:rPr>
              <a:t>vấn</a:t>
            </a:r>
            <a:r>
              <a:rPr lang="en-US" sz="1600" b="1" i="0" u="none" strike="noStrike">
                <a:solidFill>
                  <a:srgbClr val="000000"/>
                </a:solidFill>
                <a:effectLst/>
                <a:latin typeface="Arial" panose="020B0604020202020204" pitchFamily="34" charset="0"/>
                <a:cs typeface="Arial" panose="020B0604020202020204" pitchFamily="34" charset="0"/>
              </a:rPr>
              <a:t> </a:t>
            </a:r>
            <a:r>
              <a:rPr lang="en-US" sz="1600" b="1" i="0" u="none" strike="noStrike" err="1">
                <a:solidFill>
                  <a:srgbClr val="000000"/>
                </a:solidFill>
                <a:effectLst/>
                <a:latin typeface="Arial" panose="020B0604020202020204" pitchFamily="34" charset="0"/>
                <a:cs typeface="Arial" panose="020B0604020202020204" pitchFamily="34" charset="0"/>
              </a:rPr>
              <a:t>đề</a:t>
            </a:r>
            <a:endParaRPr lang="en-US" sz="1600" b="1" i="0" u="none" strike="noStrike">
              <a:solidFill>
                <a:srgbClr val="000000"/>
              </a:solidFill>
              <a:effectLst/>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39FD5353-49D9-6CA8-A1E2-FAE9C6D3239C}"/>
              </a:ext>
            </a:extLst>
          </p:cNvPr>
          <p:cNvSpPr txBox="1"/>
          <p:nvPr/>
        </p:nvSpPr>
        <p:spPr>
          <a:xfrm>
            <a:off x="6500077" y="1327972"/>
            <a:ext cx="2473050" cy="338554"/>
          </a:xfrm>
          <a:prstGeom prst="rect">
            <a:avLst/>
          </a:prstGeom>
          <a:noFill/>
        </p:spPr>
        <p:txBody>
          <a:bodyPr wrap="square" rtlCol="0">
            <a:spAutoFit/>
          </a:bodyPr>
          <a:lstStyle/>
          <a:p>
            <a:r>
              <a:rPr lang="en-US" sz="1600" b="1" i="0" u="none" strike="noStrike">
                <a:solidFill>
                  <a:srgbClr val="000000"/>
                </a:solidFill>
                <a:effectLst/>
                <a:latin typeface="Arial" panose="020B0604020202020204" pitchFamily="34" charset="0"/>
                <a:cs typeface="Arial" panose="020B0604020202020204" pitchFamily="34" charset="0"/>
              </a:rPr>
              <a:t>1.2. </a:t>
            </a:r>
            <a:r>
              <a:rPr lang="en-US" sz="1600" b="1" i="0" u="none" strike="noStrike" err="1">
                <a:solidFill>
                  <a:srgbClr val="000000"/>
                </a:solidFill>
                <a:effectLst/>
                <a:latin typeface="Arial" panose="020B0604020202020204" pitchFamily="34" charset="0"/>
                <a:cs typeface="Arial" panose="020B0604020202020204" pitchFamily="34" charset="0"/>
              </a:rPr>
              <a:t>Mục</a:t>
            </a:r>
            <a:r>
              <a:rPr lang="en-US" sz="1600" b="1" i="0" u="none" strike="noStrike">
                <a:solidFill>
                  <a:srgbClr val="000000"/>
                </a:solidFill>
                <a:effectLst/>
                <a:latin typeface="Arial" panose="020B0604020202020204" pitchFamily="34" charset="0"/>
                <a:cs typeface="Arial" panose="020B0604020202020204" pitchFamily="34" charset="0"/>
              </a:rPr>
              <a:t> </a:t>
            </a:r>
            <a:r>
              <a:rPr lang="en-US" sz="1600" b="1" i="0" u="none" strike="noStrike" err="1">
                <a:solidFill>
                  <a:srgbClr val="000000"/>
                </a:solidFill>
                <a:effectLst/>
                <a:latin typeface="Arial" panose="020B0604020202020204" pitchFamily="34" charset="0"/>
                <a:cs typeface="Arial" panose="020B0604020202020204" pitchFamily="34" charset="0"/>
              </a:rPr>
              <a:t>tiêu</a:t>
            </a:r>
            <a:endParaRPr lang="en-US" sz="1600" b="1" i="0" u="none" strike="noStrike">
              <a:solidFill>
                <a:srgbClr val="000000"/>
              </a:solidFill>
              <a:effectLst/>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FA34279-FEC7-5CB8-B61E-0151CC6FA90A}"/>
              </a:ext>
            </a:extLst>
          </p:cNvPr>
          <p:cNvSpPr txBox="1"/>
          <p:nvPr/>
        </p:nvSpPr>
        <p:spPr>
          <a:xfrm>
            <a:off x="6436578" y="1666526"/>
            <a:ext cx="5039820" cy="1524007"/>
          </a:xfrm>
          <a:prstGeom prst="rect">
            <a:avLst/>
          </a:prstGeom>
          <a:noFill/>
        </p:spPr>
        <p:txBody>
          <a:bodyPr wrap="square" lIns="91440" tIns="45720" rIns="91440" bIns="45720" rtlCol="0" anchor="t">
            <a:spAutoFit/>
          </a:bodyPr>
          <a:lstStyle/>
          <a:p>
            <a:pPr marL="342900" indent="-342900" algn="just">
              <a:lnSpc>
                <a:spcPct val="150000"/>
              </a:lnSpc>
              <a:buFont typeface="Wingdings" pitchFamily="2" charset="2"/>
              <a:buChar char="Ø"/>
            </a:pPr>
            <a:r>
              <a:rPr lang="vi-VN" sz="1600" dirty="0">
                <a:effectLst/>
                <a:latin typeface="Arial"/>
                <a:ea typeface="Times New Roman" panose="02020603050405020304" pitchFamily="18" charset="0"/>
                <a:cs typeface="Arial"/>
              </a:rPr>
              <a:t>01 mô hình sinh nhạc dạng </a:t>
            </a:r>
            <a:r>
              <a:rPr lang="vi-VN" sz="1600" b="1" dirty="0">
                <a:effectLst/>
                <a:latin typeface="Arial"/>
                <a:ea typeface="Times New Roman" panose="02020603050405020304" pitchFamily="18" charset="0"/>
                <a:cs typeface="Arial"/>
              </a:rPr>
              <a:t>text-to-midi </a:t>
            </a:r>
            <a:r>
              <a:rPr lang="vi-VN" sz="1600" dirty="0">
                <a:effectLst/>
                <a:latin typeface="Arial"/>
                <a:ea typeface="Times New Roman" panose="02020603050405020304" pitchFamily="18" charset="0"/>
                <a:cs typeface="Arial"/>
              </a:rPr>
              <a:t>(text tiếng Anh</a:t>
            </a:r>
            <a:r>
              <a:rPr lang="vi-VN" sz="1600" b="1" dirty="0">
                <a:effectLst/>
                <a:latin typeface="Arial"/>
                <a:ea typeface="Times New Roman" panose="02020603050405020304" pitchFamily="18" charset="0"/>
                <a:cs typeface="Arial"/>
              </a:rPr>
              <a:t> </a:t>
            </a:r>
            <a:r>
              <a:rPr lang="vi-VN" sz="1600" dirty="0">
                <a:effectLst/>
                <a:latin typeface="Arial"/>
                <a:ea typeface="Times New Roman" panose="02020603050405020304" pitchFamily="18" charset="0"/>
                <a:cs typeface="Arial"/>
              </a:rPr>
              <a:t>hoặc </a:t>
            </a:r>
            <a:r>
              <a:rPr lang="vi-VN" sz="1600" dirty="0">
                <a:latin typeface="Arial"/>
                <a:ea typeface="Times New Roman" panose="02020603050405020304" pitchFamily="18" charset="0"/>
                <a:cs typeface="Arial"/>
              </a:rPr>
              <a:t>tiếng</a:t>
            </a:r>
            <a:r>
              <a:rPr lang="vi-VN" sz="1600" dirty="0">
                <a:effectLst/>
                <a:latin typeface="Arial"/>
                <a:ea typeface="Times New Roman" panose="02020603050405020304" pitchFamily="18" charset="0"/>
                <a:cs typeface="Arial"/>
              </a:rPr>
              <a:t> Việt)</a:t>
            </a:r>
            <a:r>
              <a:rPr lang="vi-VN" sz="1600" dirty="0">
                <a:latin typeface="Arial"/>
                <a:ea typeface="Times New Roman" panose="02020603050405020304" pitchFamily="18" charset="0"/>
                <a:cs typeface="Arial"/>
              </a:rPr>
              <a:t>.</a:t>
            </a:r>
            <a:endParaRPr lang="en-US" sz="1600" dirty="0">
              <a:effectLst/>
              <a:latin typeface="Arial"/>
              <a:ea typeface="Times New Roman" panose="02020603050405020304" pitchFamily="18" charset="0"/>
              <a:cs typeface="Arial"/>
            </a:endParaRPr>
          </a:p>
          <a:p>
            <a:pPr marL="342900" lvl="0" indent="-342900" algn="just">
              <a:lnSpc>
                <a:spcPct val="150000"/>
              </a:lnSpc>
              <a:buFont typeface="Wingdings" pitchFamily="2" charset="2"/>
              <a:buChar char="Ø"/>
            </a:pPr>
            <a:r>
              <a:rPr lang="en-VN" sz="1600" dirty="0">
                <a:effectLst/>
                <a:latin typeface="Arial"/>
                <a:ea typeface="Times New Roman" panose="02020603050405020304" pitchFamily="18" charset="0"/>
                <a:cs typeface="Arial"/>
              </a:rPr>
              <a:t>Phần mềm sinh nhạc theo yêu cầu với đối tượng ưu tiên là người làm nhạc.</a:t>
            </a:r>
          </a:p>
        </p:txBody>
      </p:sp>
      <p:sp>
        <p:nvSpPr>
          <p:cNvPr id="6" name="TextBox 5">
            <a:extLst>
              <a:ext uri="{FF2B5EF4-FFF2-40B4-BE49-F238E27FC236}">
                <a16:creationId xmlns:a16="http://schemas.microsoft.com/office/drawing/2014/main" id="{6042ADF2-2900-7EA0-A53E-94C498EFF4AF}"/>
              </a:ext>
            </a:extLst>
          </p:cNvPr>
          <p:cNvSpPr txBox="1"/>
          <p:nvPr/>
        </p:nvSpPr>
        <p:spPr>
          <a:xfrm>
            <a:off x="842803" y="1666526"/>
            <a:ext cx="4757897" cy="2632003"/>
          </a:xfrm>
          <a:prstGeom prst="rect">
            <a:avLst/>
          </a:prstGeom>
          <a:noFill/>
        </p:spPr>
        <p:txBody>
          <a:bodyPr wrap="square" rtlCol="0">
            <a:spAutoFit/>
          </a:bodyPr>
          <a:lstStyle/>
          <a:p>
            <a:pPr marL="342900" lvl="0" indent="-342900" algn="just">
              <a:lnSpc>
                <a:spcPct val="150000"/>
              </a:lnSpc>
              <a:buFont typeface="Wingdings" pitchFamily="2" charset="2"/>
              <a:buChar char="Ø"/>
            </a:pPr>
            <a:r>
              <a:rPr lang="vi-VN" sz="1600" dirty="0">
                <a:effectLst/>
                <a:latin typeface="Arial" panose="020B0604020202020204" pitchFamily="34" charset="0"/>
                <a:ea typeface="Times New Roman" panose="02020603050405020304" pitchFamily="18" charset="0"/>
                <a:cs typeface="Arial" panose="020B0604020202020204" pitchFamily="34" charset="0"/>
              </a:rPr>
              <a:t>Bài toán sinh nhạc: text-to-music (text-to-audio và </a:t>
            </a:r>
            <a:r>
              <a:rPr lang="vi-VN" sz="1600" b="1" dirty="0">
                <a:effectLst/>
                <a:latin typeface="Arial" panose="020B0604020202020204" pitchFamily="34" charset="0"/>
                <a:ea typeface="Times New Roman" panose="02020603050405020304" pitchFamily="18" charset="0"/>
                <a:cs typeface="Arial" panose="020B0604020202020204" pitchFamily="34" charset="0"/>
              </a:rPr>
              <a:t>text-to-midi</a:t>
            </a:r>
            <a:r>
              <a:rPr lang="vi-VN" sz="1600" dirty="0">
                <a:effectLst/>
                <a:latin typeface="Arial" panose="020B0604020202020204" pitchFamily="34" charset="0"/>
                <a:ea typeface="Times New Roman" panose="02020603050405020304" pitchFamily="18" charset="0"/>
                <a:cs typeface="Arial" panose="020B0604020202020204" pitchFamily="34" charset="0"/>
              </a:rPr>
              <a:t>)</a:t>
            </a:r>
          </a:p>
          <a:p>
            <a:pPr marL="342900" lvl="0" indent="-342900" algn="just">
              <a:lnSpc>
                <a:spcPct val="150000"/>
              </a:lnSpc>
              <a:buFont typeface="Wingdings" pitchFamily="2" charset="2"/>
              <a:buChar char="Ø"/>
            </a:pPr>
            <a:r>
              <a:rPr lang="vi-VN" sz="1600" dirty="0">
                <a:latin typeface="Arial" panose="020B0604020202020204" pitchFamily="34" charset="0"/>
                <a:ea typeface="Times New Roman" panose="02020603050405020304" pitchFamily="18" charset="0"/>
                <a:cs typeface="Arial" panose="020B0604020202020204" pitchFamily="34" charset="0"/>
              </a:rPr>
              <a:t>Hiểu text mang cảm tính (vấn đề của một số nghiên cứu)</a:t>
            </a:r>
          </a:p>
          <a:p>
            <a:pPr marL="342900" lvl="0" indent="-342900" algn="just">
              <a:lnSpc>
                <a:spcPct val="150000"/>
              </a:lnSpc>
              <a:buFont typeface="Wingdings" pitchFamily="2" charset="2"/>
              <a:buChar char="Ø"/>
            </a:pPr>
            <a:r>
              <a:rPr lang="vi-VN" sz="1600" dirty="0">
                <a:latin typeface="Arial" panose="020B0604020202020204" pitchFamily="34" charset="0"/>
                <a:ea typeface="Times New Roman" panose="02020603050405020304" pitchFamily="18" charset="0"/>
                <a:cs typeface="Arial" panose="020B0604020202020204" pitchFamily="34" charset="0"/>
              </a:rPr>
              <a:t>Sinh nhạc không đúng với mô tả</a:t>
            </a:r>
            <a:endParaRPr lang="vi-VN" sz="1600" dirty="0">
              <a:effectLst/>
              <a:latin typeface="Arial" panose="020B0604020202020204" pitchFamily="34" charset="0"/>
              <a:ea typeface="Times New Roman" panose="02020603050405020304" pitchFamily="18" charset="0"/>
              <a:cs typeface="Arial" panose="020B0604020202020204" pitchFamily="34" charset="0"/>
            </a:endParaRPr>
          </a:p>
          <a:p>
            <a:pPr marL="342900" lvl="0" indent="-342900" algn="just">
              <a:lnSpc>
                <a:spcPct val="150000"/>
              </a:lnSpc>
              <a:buFont typeface="Wingdings" pitchFamily="2" charset="2"/>
              <a:buChar char="Ø"/>
            </a:pPr>
            <a:r>
              <a:rPr lang="vi-VN" sz="1600" dirty="0">
                <a:latin typeface="Arial" panose="020B0604020202020204" pitchFamily="34" charset="0"/>
                <a:ea typeface="Times New Roman" panose="02020603050405020304" pitchFamily="18" charset="0"/>
                <a:cs typeface="Arial" panose="020B0604020202020204" pitchFamily="34" charset="0"/>
              </a:rPr>
              <a:t>MIDI: Dễ sửa, data nhẹ, train nhẹ, sinh nhạc dài nhẹ </a:t>
            </a:r>
            <a:endParaRPr lang="en-VN" sz="1600" dirty="0">
              <a:effectLst/>
              <a:latin typeface="Arial" panose="020B0604020202020204" pitchFamily="34" charset="0"/>
              <a:ea typeface="Times New Roman" panose="02020603050405020304" pitchFamily="18" charset="0"/>
              <a:cs typeface="Arial" panose="020B0604020202020204" pitchFamily="34" charset="0"/>
            </a:endParaRPr>
          </a:p>
        </p:txBody>
      </p:sp>
      <p:pic>
        <p:nvPicPr>
          <p:cNvPr id="4" name="Picture 3">
            <a:extLst>
              <a:ext uri="{FF2B5EF4-FFF2-40B4-BE49-F238E27FC236}">
                <a16:creationId xmlns:a16="http://schemas.microsoft.com/office/drawing/2014/main" id="{5FFF71BF-0ECE-8F9C-030B-4AF9879D1923}"/>
              </a:ext>
            </a:extLst>
          </p:cNvPr>
          <p:cNvPicPr>
            <a:picLocks noChangeAspect="1"/>
          </p:cNvPicPr>
          <p:nvPr/>
        </p:nvPicPr>
        <p:blipFill rotWithShape="1">
          <a:blip r:embed="rId3"/>
          <a:srcRect l="37093" t="43105" r="17496" b="32047"/>
          <a:stretch/>
        </p:blipFill>
        <p:spPr>
          <a:xfrm>
            <a:off x="10878723" y="6472052"/>
            <a:ext cx="1139136" cy="267194"/>
          </a:xfrm>
          <a:prstGeom prst="rect">
            <a:avLst/>
          </a:prstGeom>
        </p:spPr>
      </p:pic>
      <p:grpSp>
        <p:nvGrpSpPr>
          <p:cNvPr id="7" name="Group 6">
            <a:extLst>
              <a:ext uri="{FF2B5EF4-FFF2-40B4-BE49-F238E27FC236}">
                <a16:creationId xmlns:a16="http://schemas.microsoft.com/office/drawing/2014/main" id="{2E75CDB9-B2FE-61B4-E4D6-801B06ACAB82}"/>
              </a:ext>
            </a:extLst>
          </p:cNvPr>
          <p:cNvGrpSpPr/>
          <p:nvPr/>
        </p:nvGrpSpPr>
        <p:grpSpPr>
          <a:xfrm>
            <a:off x="925932" y="3304919"/>
            <a:ext cx="10885440" cy="3491479"/>
            <a:chOff x="925932" y="3319207"/>
            <a:chExt cx="10885440" cy="3491479"/>
          </a:xfrm>
        </p:grpSpPr>
        <p:pic>
          <p:nvPicPr>
            <p:cNvPr id="12" name="Picture 11">
              <a:extLst>
                <a:ext uri="{FF2B5EF4-FFF2-40B4-BE49-F238E27FC236}">
                  <a16:creationId xmlns:a16="http://schemas.microsoft.com/office/drawing/2014/main" id="{B372F6DE-67EE-006B-B1D2-585E0B39BB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932" y="4024851"/>
              <a:ext cx="3473644" cy="2399253"/>
            </a:xfrm>
            <a:prstGeom prst="rect">
              <a:avLst/>
            </a:prstGeom>
            <a:effectLst>
              <a:outerShdw blurRad="50800" dist="38100" dir="8100000" algn="tr" rotWithShape="0">
                <a:prstClr val="black">
                  <a:alpha val="10000"/>
                </a:prstClr>
              </a:outerShdw>
            </a:effectLst>
          </p:spPr>
        </p:pic>
        <p:pic>
          <p:nvPicPr>
            <p:cNvPr id="13" name="Picture 12">
              <a:extLst>
                <a:ext uri="{FF2B5EF4-FFF2-40B4-BE49-F238E27FC236}">
                  <a16:creationId xmlns:a16="http://schemas.microsoft.com/office/drawing/2014/main" id="{28EAE7CF-3E06-9895-03C5-12A356AA5EEE}"/>
                </a:ext>
              </a:extLst>
            </p:cNvPr>
            <p:cNvPicPr>
              <a:picLocks noChangeAspect="1"/>
            </p:cNvPicPr>
            <p:nvPr/>
          </p:nvPicPr>
          <p:blipFill rotWithShape="1">
            <a:blip r:embed="rId5"/>
            <a:srcRect l="476"/>
            <a:stretch/>
          </p:blipFill>
          <p:spPr>
            <a:xfrm>
              <a:off x="4492869" y="4024851"/>
              <a:ext cx="3866536" cy="2405005"/>
            </a:xfrm>
            <a:prstGeom prst="rect">
              <a:avLst/>
            </a:prstGeom>
            <a:effectLst>
              <a:outerShdw blurRad="50800" dist="38100" dir="8100000" algn="tr" rotWithShape="0">
                <a:prstClr val="black">
                  <a:alpha val="10000"/>
                </a:prstClr>
              </a:outerShdw>
            </a:effectLst>
          </p:spPr>
        </p:pic>
        <p:pic>
          <p:nvPicPr>
            <p:cNvPr id="14" name="Picture 13">
              <a:extLst>
                <a:ext uri="{FF2B5EF4-FFF2-40B4-BE49-F238E27FC236}">
                  <a16:creationId xmlns:a16="http://schemas.microsoft.com/office/drawing/2014/main" id="{ACA3C71D-79DF-1191-293E-F5D86EE3A847}"/>
                </a:ext>
              </a:extLst>
            </p:cNvPr>
            <p:cNvPicPr>
              <a:picLocks noChangeAspect="1"/>
            </p:cNvPicPr>
            <p:nvPr/>
          </p:nvPicPr>
          <p:blipFill>
            <a:blip r:embed="rId6"/>
            <a:stretch>
              <a:fillRect/>
            </a:stretch>
          </p:blipFill>
          <p:spPr>
            <a:xfrm>
              <a:off x="8452698" y="3847571"/>
              <a:ext cx="3023700" cy="2576533"/>
            </a:xfrm>
            <a:prstGeom prst="rect">
              <a:avLst/>
            </a:prstGeom>
            <a:effectLst>
              <a:outerShdw blurRad="50800" dist="38100" dir="8100000" algn="tr" rotWithShape="0">
                <a:prstClr val="black">
                  <a:alpha val="10000"/>
                </a:prstClr>
              </a:outerShdw>
            </a:effectLst>
          </p:spPr>
        </p:pic>
        <p:sp>
          <p:nvSpPr>
            <p:cNvPr id="15" name="TextBox 14">
              <a:extLst>
                <a:ext uri="{FF2B5EF4-FFF2-40B4-BE49-F238E27FC236}">
                  <a16:creationId xmlns:a16="http://schemas.microsoft.com/office/drawing/2014/main" id="{673F288E-2379-FE97-E8E3-DC4662E1FB62}"/>
                </a:ext>
              </a:extLst>
            </p:cNvPr>
            <p:cNvSpPr txBox="1"/>
            <p:nvPr/>
          </p:nvSpPr>
          <p:spPr>
            <a:xfrm>
              <a:off x="3399713" y="6435134"/>
              <a:ext cx="5392574" cy="375552"/>
            </a:xfrm>
            <a:prstGeom prst="rect">
              <a:avLst/>
            </a:prstGeom>
            <a:noFill/>
          </p:spPr>
          <p:txBody>
            <a:bodyPr wrap="square" rtlCol="0">
              <a:spAutoFit/>
            </a:bodyPr>
            <a:lstStyle/>
            <a:p>
              <a:pPr algn="ctr">
                <a:lnSpc>
                  <a:spcPct val="150000"/>
                </a:lnSpc>
              </a:pPr>
              <a:r>
                <a:rPr lang="vi-VN" sz="1400" b="1">
                  <a:latin typeface="Arial" panose="020B0604020202020204" pitchFamily="34" charset="0"/>
                  <a:cs typeface="Arial" panose="020B0604020202020204" pitchFamily="34" charset="0"/>
                </a:rPr>
                <a:t>Một số giải pháp phần mềm cho bài toán sinh nhạc</a:t>
              </a:r>
            </a:p>
          </p:txBody>
        </p:sp>
        <p:pic>
          <p:nvPicPr>
            <p:cNvPr id="17" name="Picture 16">
              <a:extLst>
                <a:ext uri="{FF2B5EF4-FFF2-40B4-BE49-F238E27FC236}">
                  <a16:creationId xmlns:a16="http://schemas.microsoft.com/office/drawing/2014/main" id="{34508BAD-614B-A60B-2231-4A8C1CD0FA93}"/>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982" b="92068" l="10000" r="90000">
                          <a14:foregroundMark x1="27222" y1="92068" x2="44000" y2="91176"/>
                          <a14:foregroundMark x1="27667" y1="31729" x2="33556" y2="29501"/>
                          <a14:foregroundMark x1="30111" y1="30125" x2="36889" y2="29234"/>
                        </a14:backgroundRemoval>
                      </a14:imgEffect>
                    </a14:imgLayer>
                  </a14:imgProps>
                </a:ext>
                <a:ext uri="{28A0092B-C50C-407E-A947-70E740481C1C}">
                  <a14:useLocalDpi xmlns:a14="http://schemas.microsoft.com/office/drawing/2010/main" val="0"/>
                </a:ext>
              </a:extLst>
            </a:blip>
            <a:stretch>
              <a:fillRect/>
            </a:stretch>
          </p:blipFill>
          <p:spPr>
            <a:xfrm>
              <a:off x="10999750" y="3319207"/>
              <a:ext cx="811622" cy="1011822"/>
            </a:xfrm>
            <a:prstGeom prst="rect">
              <a:avLst/>
            </a:prstGeom>
          </p:spPr>
        </p:pic>
      </p:grpSp>
      <p:sp>
        <p:nvSpPr>
          <p:cNvPr id="11" name="Slide Number Placeholder 10">
            <a:extLst>
              <a:ext uri="{FF2B5EF4-FFF2-40B4-BE49-F238E27FC236}">
                <a16:creationId xmlns:a16="http://schemas.microsoft.com/office/drawing/2014/main" id="{5518BD56-48E5-B477-723F-E82D161FCAFC}"/>
              </a:ext>
            </a:extLst>
          </p:cNvPr>
          <p:cNvSpPr>
            <a:spLocks noGrp="1"/>
          </p:cNvSpPr>
          <p:nvPr>
            <p:ph type="sldNum" sz="quarter" idx="12"/>
          </p:nvPr>
        </p:nvSpPr>
        <p:spPr/>
        <p:txBody>
          <a:bodyPr/>
          <a:lstStyle/>
          <a:p>
            <a:fld id="{330EA680-D336-4FF7-8B7A-9848BB0A1C32}" type="slidenum">
              <a:rPr lang="en-US" smtClean="0"/>
              <a:t>3</a:t>
            </a:fld>
            <a:endParaRPr lang="en-US"/>
          </a:p>
        </p:txBody>
      </p:sp>
    </p:spTree>
    <p:extLst>
      <p:ext uri="{BB962C8B-B14F-4D97-AF65-F5344CB8AC3E}">
        <p14:creationId xmlns:p14="http://schemas.microsoft.com/office/powerpoint/2010/main" val="790332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2916E48-1754-8F38-833D-FEAFF4A1FAB7}"/>
              </a:ext>
            </a:extLst>
          </p:cNvPr>
          <p:cNvSpPr txBox="1"/>
          <p:nvPr/>
        </p:nvSpPr>
        <p:spPr>
          <a:xfrm>
            <a:off x="925931" y="678055"/>
            <a:ext cx="4667945" cy="646331"/>
          </a:xfrm>
          <a:prstGeom prst="rect">
            <a:avLst/>
          </a:prstGeom>
          <a:noFill/>
        </p:spPr>
        <p:txBody>
          <a:bodyPr wrap="none" lIns="0" rIns="0" rtlCol="0">
            <a:spAutoFit/>
          </a:bodyPr>
          <a:lstStyle/>
          <a:p>
            <a:r>
              <a:rPr lang="en-VN" sz="3600" b="1">
                <a:solidFill>
                  <a:srgbClr val="333399"/>
                </a:solidFill>
                <a:latin typeface="Arial" panose="020B0604020202020204" pitchFamily="34" charset="0"/>
                <a:cs typeface="Arial" panose="020B0604020202020204" pitchFamily="34" charset="0"/>
              </a:rPr>
              <a:t>4. Kết quả thí nghiệm</a:t>
            </a:r>
          </a:p>
        </p:txBody>
      </p:sp>
      <p:sp>
        <p:nvSpPr>
          <p:cNvPr id="6" name="TextBox 5">
            <a:extLst>
              <a:ext uri="{FF2B5EF4-FFF2-40B4-BE49-F238E27FC236}">
                <a16:creationId xmlns:a16="http://schemas.microsoft.com/office/drawing/2014/main" id="{74565358-6750-FE08-AB5A-27CC282FDE22}"/>
              </a:ext>
            </a:extLst>
          </p:cNvPr>
          <p:cNvSpPr txBox="1"/>
          <p:nvPr/>
        </p:nvSpPr>
        <p:spPr>
          <a:xfrm>
            <a:off x="856024" y="1327972"/>
            <a:ext cx="2476960" cy="338554"/>
          </a:xfrm>
          <a:prstGeom prst="rect">
            <a:avLst/>
          </a:prstGeom>
          <a:noFill/>
        </p:spPr>
        <p:txBody>
          <a:bodyPr wrap="none" lIns="91440" tIns="45720" rIns="91440" bIns="45720" rtlCol="0" anchor="t">
            <a:spAutoFit/>
          </a:bodyPr>
          <a:lstStyle/>
          <a:p>
            <a:r>
              <a:rPr lang="en-US" sz="1600" b="1">
                <a:solidFill>
                  <a:srgbClr val="000000"/>
                </a:solidFill>
                <a:latin typeface="Arial" panose="020B0604020202020204" pitchFamily="34" charset="0"/>
                <a:cs typeface="Arial" panose="020B0604020202020204" pitchFamily="34" charset="0"/>
              </a:rPr>
              <a:t>4.1</a:t>
            </a:r>
            <a:r>
              <a:rPr lang="en-US" sz="1600" b="1" i="0" u="none" strike="noStrike">
                <a:solidFill>
                  <a:srgbClr val="000000"/>
                </a:solidFill>
                <a:effectLst/>
                <a:latin typeface="Arial" panose="020B0604020202020204" pitchFamily="34" charset="0"/>
                <a:cs typeface="Arial" panose="020B0604020202020204" pitchFamily="34" charset="0"/>
              </a:rPr>
              <a:t>. </a:t>
            </a:r>
            <a:r>
              <a:rPr lang="en-US" sz="1600" b="1" err="1">
                <a:solidFill>
                  <a:srgbClr val="000000"/>
                </a:solidFill>
                <a:latin typeface="Arial" panose="020B0604020202020204" pitchFamily="34" charset="0"/>
                <a:cs typeface="Arial" panose="020B0604020202020204" pitchFamily="34" charset="0"/>
              </a:rPr>
              <a:t>Kết</a:t>
            </a:r>
            <a:r>
              <a:rPr lang="en-US" sz="1600" b="1">
                <a:solidFill>
                  <a:srgbClr val="000000"/>
                </a:solidFill>
                <a:latin typeface="Arial" panose="020B0604020202020204" pitchFamily="34" charset="0"/>
                <a:cs typeface="Arial" panose="020B0604020202020204" pitchFamily="34" charset="0"/>
              </a:rPr>
              <a:t> </a:t>
            </a:r>
            <a:r>
              <a:rPr lang="en-US" sz="1600" b="1" err="1">
                <a:solidFill>
                  <a:srgbClr val="000000"/>
                </a:solidFill>
                <a:latin typeface="Arial" panose="020B0604020202020204" pitchFamily="34" charset="0"/>
                <a:cs typeface="Arial" panose="020B0604020202020204" pitchFamily="34" charset="0"/>
              </a:rPr>
              <a:t>quả</a:t>
            </a:r>
            <a:r>
              <a:rPr lang="en-US" sz="1600" b="1">
                <a:solidFill>
                  <a:srgbClr val="000000"/>
                </a:solidFill>
                <a:latin typeface="Arial" panose="020B0604020202020204" pitchFamily="34" charset="0"/>
                <a:cs typeface="Arial" panose="020B0604020202020204" pitchFamily="34" charset="0"/>
              </a:rPr>
              <a:t> </a:t>
            </a:r>
            <a:r>
              <a:rPr lang="en-US" sz="1600" b="1" err="1">
                <a:solidFill>
                  <a:srgbClr val="000000"/>
                </a:solidFill>
                <a:latin typeface="Arial" panose="020B0604020202020204" pitchFamily="34" charset="0"/>
                <a:cs typeface="Arial" panose="020B0604020202020204" pitchFamily="34" charset="0"/>
              </a:rPr>
              <a:t>huấn</a:t>
            </a:r>
            <a:r>
              <a:rPr lang="en-US" sz="1600" b="1">
                <a:solidFill>
                  <a:srgbClr val="000000"/>
                </a:solidFill>
                <a:latin typeface="Arial" panose="020B0604020202020204" pitchFamily="34" charset="0"/>
                <a:cs typeface="Arial" panose="020B0604020202020204" pitchFamily="34" charset="0"/>
              </a:rPr>
              <a:t> </a:t>
            </a:r>
            <a:r>
              <a:rPr lang="en-US" sz="1600" b="1" err="1">
                <a:solidFill>
                  <a:srgbClr val="000000"/>
                </a:solidFill>
                <a:latin typeface="Arial" panose="020B0604020202020204" pitchFamily="34" charset="0"/>
                <a:cs typeface="Arial" panose="020B0604020202020204" pitchFamily="34" charset="0"/>
              </a:rPr>
              <a:t>luyện</a:t>
            </a:r>
            <a:endParaRPr lang="en-US" sz="1600" b="1" i="0" u="none" strike="noStrike">
              <a:solidFill>
                <a:srgbClr val="000000"/>
              </a:solidFill>
              <a:effectLst/>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92C86A9C-0E87-3C6B-407A-3106CCE86B4B}"/>
              </a:ext>
            </a:extLst>
          </p:cNvPr>
          <p:cNvPicPr>
            <a:picLocks noChangeAspect="1"/>
          </p:cNvPicPr>
          <p:nvPr/>
        </p:nvPicPr>
        <p:blipFill rotWithShape="1">
          <a:blip r:embed="rId3"/>
          <a:srcRect l="37093" t="43105" r="17496" b="32047"/>
          <a:stretch/>
        </p:blipFill>
        <p:spPr>
          <a:xfrm>
            <a:off x="10878723" y="6472052"/>
            <a:ext cx="1139136" cy="267194"/>
          </a:xfrm>
          <a:prstGeom prst="rect">
            <a:avLst/>
          </a:prstGeom>
        </p:spPr>
      </p:pic>
      <p:sp>
        <p:nvSpPr>
          <p:cNvPr id="9" name="Slide Number Placeholder 8">
            <a:extLst>
              <a:ext uri="{FF2B5EF4-FFF2-40B4-BE49-F238E27FC236}">
                <a16:creationId xmlns:a16="http://schemas.microsoft.com/office/drawing/2014/main" id="{F01CE678-C695-9A9D-1E7B-4A1B4D506C86}"/>
              </a:ext>
            </a:extLst>
          </p:cNvPr>
          <p:cNvSpPr>
            <a:spLocks noGrp="1"/>
          </p:cNvSpPr>
          <p:nvPr>
            <p:ph type="sldNum" sz="quarter" idx="12"/>
          </p:nvPr>
        </p:nvSpPr>
        <p:spPr/>
        <p:txBody>
          <a:bodyPr/>
          <a:lstStyle/>
          <a:p>
            <a:fld id="{330EA680-D336-4FF7-8B7A-9848BB0A1C32}" type="slidenum">
              <a:rPr lang="en-US" smtClean="0"/>
              <a:t>30</a:t>
            </a:fld>
            <a:endParaRPr lang="en-US"/>
          </a:p>
        </p:txBody>
      </p:sp>
      <p:pic>
        <p:nvPicPr>
          <p:cNvPr id="11" name="Picture 10">
            <a:extLst>
              <a:ext uri="{FF2B5EF4-FFF2-40B4-BE49-F238E27FC236}">
                <a16:creationId xmlns:a16="http://schemas.microsoft.com/office/drawing/2014/main" id="{4F85FED7-9510-D95D-79BB-033E44EC5E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3585" y="2493228"/>
            <a:ext cx="3900916" cy="2694277"/>
          </a:xfrm>
          <a:prstGeom prst="rect">
            <a:avLst/>
          </a:prstGeom>
        </p:spPr>
      </p:pic>
      <p:pic>
        <p:nvPicPr>
          <p:cNvPr id="16" name="Picture 15">
            <a:extLst>
              <a:ext uri="{FF2B5EF4-FFF2-40B4-BE49-F238E27FC236}">
                <a16:creationId xmlns:a16="http://schemas.microsoft.com/office/drawing/2014/main" id="{C3CAAC7F-CBC0-D908-C395-A44C74EFD9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5743" y="2493228"/>
            <a:ext cx="3950257" cy="2694278"/>
          </a:xfrm>
          <a:prstGeom prst="rect">
            <a:avLst/>
          </a:prstGeom>
        </p:spPr>
      </p:pic>
      <p:sp>
        <p:nvSpPr>
          <p:cNvPr id="17" name="TextBox 16">
            <a:extLst>
              <a:ext uri="{FF2B5EF4-FFF2-40B4-BE49-F238E27FC236}">
                <a16:creationId xmlns:a16="http://schemas.microsoft.com/office/drawing/2014/main" id="{13E83007-F73C-DE78-D2B1-A30EFD2AB27A}"/>
              </a:ext>
            </a:extLst>
          </p:cNvPr>
          <p:cNvSpPr txBox="1"/>
          <p:nvPr/>
        </p:nvSpPr>
        <p:spPr>
          <a:xfrm>
            <a:off x="2764988" y="5132666"/>
            <a:ext cx="6662023" cy="416011"/>
          </a:xfrm>
          <a:prstGeom prst="rect">
            <a:avLst/>
          </a:prstGeom>
          <a:noFill/>
        </p:spPr>
        <p:txBody>
          <a:bodyPr wrap="square" lIns="91440" tIns="45720" rIns="91440" bIns="45720" rtlCol="0" anchor="t">
            <a:spAutoFit/>
          </a:bodyPr>
          <a:lstStyle>
            <a:defPPr>
              <a:defRPr lang="en-US"/>
            </a:defPPr>
            <a:lvl1pPr algn="ctr">
              <a:lnSpc>
                <a:spcPct val="150000"/>
              </a:lnSpc>
              <a:defRPr sz="1400">
                <a:latin typeface="Arial" panose="020B0604020202020204" pitchFamily="34" charset="0"/>
                <a:cs typeface="Arial" panose="020B0604020202020204" pitchFamily="34" charset="0"/>
              </a:defRPr>
            </a:lvl1pPr>
          </a:lstStyle>
          <a:p>
            <a:r>
              <a:rPr lang="vi-VN" sz="1600" b="1"/>
              <a:t>Pitch class average count (LoRA GPT-2: trái, MuseCoCo: phải)</a:t>
            </a:r>
            <a:endParaRPr lang="en-US"/>
          </a:p>
        </p:txBody>
      </p:sp>
      <p:sp>
        <p:nvSpPr>
          <p:cNvPr id="18" name="TextBox 17">
            <a:extLst>
              <a:ext uri="{FF2B5EF4-FFF2-40B4-BE49-F238E27FC236}">
                <a16:creationId xmlns:a16="http://schemas.microsoft.com/office/drawing/2014/main" id="{E6D79889-DD62-04BE-FDE3-68B6075133FA}"/>
              </a:ext>
            </a:extLst>
          </p:cNvPr>
          <p:cNvSpPr txBox="1"/>
          <p:nvPr/>
        </p:nvSpPr>
        <p:spPr>
          <a:xfrm>
            <a:off x="859089" y="1679893"/>
            <a:ext cx="7330754" cy="416011"/>
          </a:xfrm>
          <a:prstGeom prst="rect">
            <a:avLst/>
          </a:prstGeom>
          <a:noFill/>
        </p:spPr>
        <p:txBody>
          <a:bodyPr wrap="square" lIns="91440" tIns="45720" rIns="91440" bIns="45720" rtlCol="0" anchor="t">
            <a:spAutoFit/>
          </a:bodyPr>
          <a:lstStyle/>
          <a:p>
            <a:pPr marL="342900" indent="-342900" algn="just">
              <a:lnSpc>
                <a:spcPct val="150000"/>
              </a:lnSpc>
              <a:buFont typeface="Wingdings" pitchFamily="2" charset="2"/>
              <a:buChar char="Ø"/>
            </a:pPr>
            <a:r>
              <a:rPr lang="vi-VN" sz="1600">
                <a:latin typeface="Arial"/>
                <a:cs typeface="Arial"/>
              </a:rPr>
              <a:t>Phân phối các nốt nhạc cơ bản không khác nhau nhiều về hình dáng</a:t>
            </a:r>
            <a:endParaRPr lang="vi-VN" sz="1600">
              <a:solidFill>
                <a:srgbClr val="0070C0"/>
              </a:solidFill>
              <a:latin typeface="Arial"/>
              <a:cs typeface="Arial"/>
            </a:endParaRPr>
          </a:p>
        </p:txBody>
      </p:sp>
    </p:spTree>
    <p:extLst>
      <p:ext uri="{BB962C8B-B14F-4D97-AF65-F5344CB8AC3E}">
        <p14:creationId xmlns:p14="http://schemas.microsoft.com/office/powerpoint/2010/main" val="13995600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2916E48-1754-8F38-833D-FEAFF4A1FAB7}"/>
              </a:ext>
            </a:extLst>
          </p:cNvPr>
          <p:cNvSpPr txBox="1"/>
          <p:nvPr/>
        </p:nvSpPr>
        <p:spPr>
          <a:xfrm>
            <a:off x="925931" y="678055"/>
            <a:ext cx="4667945" cy="646331"/>
          </a:xfrm>
          <a:prstGeom prst="rect">
            <a:avLst/>
          </a:prstGeom>
          <a:noFill/>
        </p:spPr>
        <p:txBody>
          <a:bodyPr wrap="none" lIns="0" rIns="0" rtlCol="0">
            <a:spAutoFit/>
          </a:bodyPr>
          <a:lstStyle/>
          <a:p>
            <a:r>
              <a:rPr lang="en-VN" sz="3600" b="1">
                <a:solidFill>
                  <a:srgbClr val="333399"/>
                </a:solidFill>
                <a:latin typeface="Arial" panose="020B0604020202020204" pitchFamily="34" charset="0"/>
                <a:cs typeface="Arial" panose="020B0604020202020204" pitchFamily="34" charset="0"/>
              </a:rPr>
              <a:t>4. Kết quả thí nghiệm</a:t>
            </a:r>
          </a:p>
        </p:txBody>
      </p:sp>
      <p:sp>
        <p:nvSpPr>
          <p:cNvPr id="6" name="TextBox 5">
            <a:extLst>
              <a:ext uri="{FF2B5EF4-FFF2-40B4-BE49-F238E27FC236}">
                <a16:creationId xmlns:a16="http://schemas.microsoft.com/office/drawing/2014/main" id="{74565358-6750-FE08-AB5A-27CC282FDE22}"/>
              </a:ext>
            </a:extLst>
          </p:cNvPr>
          <p:cNvSpPr txBox="1"/>
          <p:nvPr/>
        </p:nvSpPr>
        <p:spPr>
          <a:xfrm>
            <a:off x="856024" y="1327972"/>
            <a:ext cx="2226892" cy="338554"/>
          </a:xfrm>
          <a:prstGeom prst="rect">
            <a:avLst/>
          </a:prstGeom>
          <a:noFill/>
        </p:spPr>
        <p:txBody>
          <a:bodyPr wrap="none" lIns="91440" tIns="45720" rIns="91440" bIns="45720" rtlCol="0" anchor="t">
            <a:spAutoFit/>
          </a:bodyPr>
          <a:lstStyle/>
          <a:p>
            <a:r>
              <a:rPr lang="en-US" sz="1600" b="1" dirty="0">
                <a:solidFill>
                  <a:srgbClr val="000000"/>
                </a:solidFill>
                <a:latin typeface="Arial"/>
                <a:cs typeface="Arial"/>
              </a:rPr>
              <a:t>4.4</a:t>
            </a:r>
            <a:r>
              <a:rPr lang="en-US" sz="1600" b="1" i="0" u="none" strike="noStrike" dirty="0">
                <a:solidFill>
                  <a:srgbClr val="000000"/>
                </a:solidFill>
                <a:effectLst/>
                <a:latin typeface="Arial"/>
                <a:cs typeface="Arial"/>
              </a:rPr>
              <a:t>. </a:t>
            </a:r>
            <a:r>
              <a:rPr lang="en-US" sz="1600" b="1" i="0" u="none" strike="noStrike" dirty="0" err="1">
                <a:solidFill>
                  <a:srgbClr val="000000"/>
                </a:solidFill>
                <a:effectLst/>
                <a:latin typeface="Arial"/>
                <a:cs typeface="Arial"/>
              </a:rPr>
              <a:t>Phần</a:t>
            </a:r>
            <a:r>
              <a:rPr lang="en-US" sz="1600" b="1" i="0" u="none" strike="noStrike" dirty="0">
                <a:solidFill>
                  <a:srgbClr val="000000"/>
                </a:solidFill>
                <a:effectLst/>
                <a:latin typeface="Arial"/>
                <a:cs typeface="Arial"/>
              </a:rPr>
              <a:t> </a:t>
            </a:r>
            <a:r>
              <a:rPr lang="en-US" sz="1600" b="1" i="0" u="none" strike="noStrike" dirty="0" err="1">
                <a:solidFill>
                  <a:srgbClr val="000000"/>
                </a:solidFill>
                <a:effectLst/>
                <a:latin typeface="Arial"/>
                <a:cs typeface="Arial"/>
              </a:rPr>
              <a:t>mềm</a:t>
            </a:r>
            <a:r>
              <a:rPr lang="en-US" sz="1600" b="1" i="0" u="none" strike="noStrike" dirty="0">
                <a:solidFill>
                  <a:srgbClr val="000000"/>
                </a:solidFill>
                <a:effectLst/>
                <a:latin typeface="Arial"/>
                <a:cs typeface="Arial"/>
              </a:rPr>
              <a:t> demo</a:t>
            </a:r>
          </a:p>
        </p:txBody>
      </p:sp>
      <p:pic>
        <p:nvPicPr>
          <p:cNvPr id="2" name="Picture 1">
            <a:extLst>
              <a:ext uri="{FF2B5EF4-FFF2-40B4-BE49-F238E27FC236}">
                <a16:creationId xmlns:a16="http://schemas.microsoft.com/office/drawing/2014/main" id="{C828D7B3-562D-E4C7-BEE5-6AB77EA2DBCA}"/>
              </a:ext>
            </a:extLst>
          </p:cNvPr>
          <p:cNvPicPr>
            <a:picLocks noChangeAspect="1"/>
          </p:cNvPicPr>
          <p:nvPr/>
        </p:nvPicPr>
        <p:blipFill>
          <a:blip r:embed="rId3"/>
          <a:stretch>
            <a:fillRect/>
          </a:stretch>
        </p:blipFill>
        <p:spPr>
          <a:xfrm>
            <a:off x="2161554" y="2308541"/>
            <a:ext cx="7868891" cy="3738323"/>
          </a:xfrm>
          <a:prstGeom prst="rect">
            <a:avLst/>
          </a:prstGeom>
        </p:spPr>
      </p:pic>
      <p:pic>
        <p:nvPicPr>
          <p:cNvPr id="3" name="Picture 2">
            <a:extLst>
              <a:ext uri="{FF2B5EF4-FFF2-40B4-BE49-F238E27FC236}">
                <a16:creationId xmlns:a16="http://schemas.microsoft.com/office/drawing/2014/main" id="{D6BBBFF9-6C76-0C58-6CA1-E77AFA1299E8}"/>
              </a:ext>
            </a:extLst>
          </p:cNvPr>
          <p:cNvPicPr>
            <a:picLocks noChangeAspect="1"/>
          </p:cNvPicPr>
          <p:nvPr/>
        </p:nvPicPr>
        <p:blipFill rotWithShape="1">
          <a:blip r:embed="rId4"/>
          <a:srcRect l="37093" t="43105" r="17496" b="32047"/>
          <a:stretch/>
        </p:blipFill>
        <p:spPr>
          <a:xfrm>
            <a:off x="10878723" y="6472052"/>
            <a:ext cx="1139136" cy="267194"/>
          </a:xfrm>
          <a:prstGeom prst="rect">
            <a:avLst/>
          </a:prstGeom>
        </p:spPr>
      </p:pic>
      <p:sp>
        <p:nvSpPr>
          <p:cNvPr id="9" name="Slide Number Placeholder 8">
            <a:extLst>
              <a:ext uri="{FF2B5EF4-FFF2-40B4-BE49-F238E27FC236}">
                <a16:creationId xmlns:a16="http://schemas.microsoft.com/office/drawing/2014/main" id="{83742F8E-768B-8453-F065-4EF368B2A34F}"/>
              </a:ext>
            </a:extLst>
          </p:cNvPr>
          <p:cNvSpPr>
            <a:spLocks noGrp="1"/>
          </p:cNvSpPr>
          <p:nvPr>
            <p:ph type="sldNum" sz="quarter" idx="12"/>
          </p:nvPr>
        </p:nvSpPr>
        <p:spPr/>
        <p:txBody>
          <a:bodyPr/>
          <a:lstStyle/>
          <a:p>
            <a:fld id="{330EA680-D336-4FF7-8B7A-9848BB0A1C32}" type="slidenum">
              <a:rPr lang="en-US" smtClean="0"/>
              <a:t>31</a:t>
            </a:fld>
            <a:endParaRPr lang="en-US"/>
          </a:p>
        </p:txBody>
      </p:sp>
      <p:sp>
        <p:nvSpPr>
          <p:cNvPr id="10" name="TextBox 9">
            <a:extLst>
              <a:ext uri="{FF2B5EF4-FFF2-40B4-BE49-F238E27FC236}">
                <a16:creationId xmlns:a16="http://schemas.microsoft.com/office/drawing/2014/main" id="{2E09D0DD-9021-1139-C397-473435022D03}"/>
              </a:ext>
            </a:extLst>
          </p:cNvPr>
          <p:cNvSpPr txBox="1"/>
          <p:nvPr/>
        </p:nvSpPr>
        <p:spPr>
          <a:xfrm>
            <a:off x="2764987" y="6046864"/>
            <a:ext cx="6662023" cy="375552"/>
          </a:xfrm>
          <a:prstGeom prst="rect">
            <a:avLst/>
          </a:prstGeom>
          <a:noFill/>
        </p:spPr>
        <p:txBody>
          <a:bodyPr wrap="square" lIns="91440" tIns="45720" rIns="91440" bIns="45720" rtlCol="0" anchor="t">
            <a:spAutoFit/>
          </a:bodyPr>
          <a:lstStyle>
            <a:defPPr>
              <a:defRPr lang="en-US"/>
            </a:defPPr>
            <a:lvl1pPr algn="ctr">
              <a:lnSpc>
                <a:spcPct val="150000"/>
              </a:lnSpc>
              <a:defRPr sz="1400">
                <a:latin typeface="Arial" panose="020B0604020202020204" pitchFamily="34" charset="0"/>
                <a:cs typeface="Arial" panose="020B0604020202020204" pitchFamily="34" charset="0"/>
              </a:defRPr>
            </a:lvl1pPr>
          </a:lstStyle>
          <a:p>
            <a:r>
              <a:rPr lang="vi-VN" b="1"/>
              <a:t>Giao diện phần mềm demo</a:t>
            </a:r>
            <a:endParaRPr lang="en-US"/>
          </a:p>
        </p:txBody>
      </p:sp>
      <p:sp>
        <p:nvSpPr>
          <p:cNvPr id="4" name="TextBox 3">
            <a:extLst>
              <a:ext uri="{FF2B5EF4-FFF2-40B4-BE49-F238E27FC236}">
                <a16:creationId xmlns:a16="http://schemas.microsoft.com/office/drawing/2014/main" id="{E16E8251-682B-BBAA-4ECB-B7061EB65379}"/>
              </a:ext>
            </a:extLst>
          </p:cNvPr>
          <p:cNvSpPr txBox="1"/>
          <p:nvPr/>
        </p:nvSpPr>
        <p:spPr>
          <a:xfrm>
            <a:off x="859088" y="1679893"/>
            <a:ext cx="7675312" cy="423899"/>
          </a:xfrm>
          <a:prstGeom prst="rect">
            <a:avLst/>
          </a:prstGeom>
          <a:noFill/>
        </p:spPr>
        <p:txBody>
          <a:bodyPr wrap="square" lIns="91440" tIns="45720" rIns="91440" bIns="45720" rtlCol="0" anchor="t">
            <a:spAutoFit/>
          </a:bodyPr>
          <a:lstStyle/>
          <a:p>
            <a:pPr marL="342900" indent="-342900" algn="just">
              <a:lnSpc>
                <a:spcPct val="150000"/>
              </a:lnSpc>
              <a:buFont typeface="Wingdings" pitchFamily="2" charset="2"/>
              <a:buChar char="Ø"/>
            </a:pPr>
            <a:r>
              <a:rPr lang="vi-VN" sz="1600" b="1" dirty="0">
                <a:cs typeface="Arial"/>
              </a:rPr>
              <a:t>Link: </a:t>
            </a:r>
            <a:r>
              <a:rPr lang="en-US" sz="1600" dirty="0">
                <a:hlinkClick r:id="rId5"/>
              </a:rPr>
              <a:t>https://youtu.be/vOBuDsyuA-s</a:t>
            </a:r>
            <a:r>
              <a:rPr lang="en-US" sz="1600" dirty="0"/>
              <a:t> (</a:t>
            </a:r>
            <a:r>
              <a:rPr lang="en-US" sz="1600" dirty="0" err="1"/>
              <a:t>rút</a:t>
            </a:r>
            <a:r>
              <a:rPr lang="en-US" sz="1600" dirty="0"/>
              <a:t> </a:t>
            </a:r>
            <a:r>
              <a:rPr lang="en-US" sz="1600" dirty="0" err="1"/>
              <a:t>gọn</a:t>
            </a:r>
            <a:r>
              <a:rPr lang="en-US" sz="1600" dirty="0"/>
              <a:t>: </a:t>
            </a:r>
            <a:r>
              <a:rPr lang="en-US" sz="1600" dirty="0" err="1">
                <a:hlinkClick r:id="rId6"/>
              </a:rPr>
              <a:t>bom.so</a:t>
            </a:r>
            <a:r>
              <a:rPr lang="en-US" sz="1600" dirty="0">
                <a:hlinkClick r:id="rId6"/>
              </a:rPr>
              <a:t>/ai-music-demo</a:t>
            </a:r>
            <a:r>
              <a:rPr lang="en-US" sz="1600" dirty="0"/>
              <a:t>)</a:t>
            </a:r>
            <a:endParaRPr lang="en-VN" sz="1600" dirty="0"/>
          </a:p>
        </p:txBody>
      </p:sp>
    </p:spTree>
    <p:extLst>
      <p:ext uri="{BB962C8B-B14F-4D97-AF65-F5344CB8AC3E}">
        <p14:creationId xmlns:p14="http://schemas.microsoft.com/office/powerpoint/2010/main" val="21145291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2916E48-1754-8F38-833D-FEAFF4A1FAB7}"/>
              </a:ext>
            </a:extLst>
          </p:cNvPr>
          <p:cNvSpPr txBox="1"/>
          <p:nvPr/>
        </p:nvSpPr>
        <p:spPr>
          <a:xfrm>
            <a:off x="925931" y="678055"/>
            <a:ext cx="4667945" cy="646331"/>
          </a:xfrm>
          <a:prstGeom prst="rect">
            <a:avLst/>
          </a:prstGeom>
          <a:noFill/>
        </p:spPr>
        <p:txBody>
          <a:bodyPr wrap="none" lIns="0" rIns="0" rtlCol="0">
            <a:spAutoFit/>
          </a:bodyPr>
          <a:lstStyle/>
          <a:p>
            <a:r>
              <a:rPr lang="en-VN" sz="3600" b="1">
                <a:solidFill>
                  <a:srgbClr val="333399"/>
                </a:solidFill>
                <a:latin typeface="Arial" panose="020B0604020202020204" pitchFamily="34" charset="0"/>
                <a:cs typeface="Arial" panose="020B0604020202020204" pitchFamily="34" charset="0"/>
              </a:rPr>
              <a:t>4. Kết quả thí nghiệm</a:t>
            </a:r>
          </a:p>
        </p:txBody>
      </p:sp>
      <p:sp>
        <p:nvSpPr>
          <p:cNvPr id="6" name="TextBox 5">
            <a:extLst>
              <a:ext uri="{FF2B5EF4-FFF2-40B4-BE49-F238E27FC236}">
                <a16:creationId xmlns:a16="http://schemas.microsoft.com/office/drawing/2014/main" id="{74565358-6750-FE08-AB5A-27CC282FDE22}"/>
              </a:ext>
            </a:extLst>
          </p:cNvPr>
          <p:cNvSpPr txBox="1"/>
          <p:nvPr/>
        </p:nvSpPr>
        <p:spPr>
          <a:xfrm>
            <a:off x="856024" y="1327972"/>
            <a:ext cx="1451038" cy="338554"/>
          </a:xfrm>
          <a:prstGeom prst="rect">
            <a:avLst/>
          </a:prstGeom>
          <a:noFill/>
        </p:spPr>
        <p:txBody>
          <a:bodyPr wrap="none" lIns="91440" tIns="45720" rIns="91440" bIns="45720" rtlCol="0" anchor="t">
            <a:spAutoFit/>
          </a:bodyPr>
          <a:lstStyle/>
          <a:p>
            <a:r>
              <a:rPr lang="en-US" sz="1600" b="1">
                <a:solidFill>
                  <a:srgbClr val="000000"/>
                </a:solidFill>
                <a:latin typeface="Arial"/>
                <a:cs typeface="Arial"/>
              </a:rPr>
              <a:t>4.3</a:t>
            </a:r>
            <a:r>
              <a:rPr lang="en-US" sz="1600" b="1" i="0" u="none" strike="noStrike">
                <a:solidFill>
                  <a:srgbClr val="000000"/>
                </a:solidFill>
                <a:effectLst/>
                <a:latin typeface="Arial"/>
                <a:cs typeface="Arial"/>
              </a:rPr>
              <a:t>. </a:t>
            </a:r>
            <a:r>
              <a:rPr lang="en-US" sz="1600" b="1" err="1">
                <a:solidFill>
                  <a:srgbClr val="000000"/>
                </a:solidFill>
                <a:latin typeface="Arial"/>
                <a:cs typeface="Arial"/>
              </a:rPr>
              <a:t>Nhận</a:t>
            </a:r>
            <a:r>
              <a:rPr lang="en-US" sz="1600" b="1">
                <a:solidFill>
                  <a:srgbClr val="000000"/>
                </a:solidFill>
                <a:latin typeface="Arial"/>
                <a:cs typeface="Arial"/>
              </a:rPr>
              <a:t> </a:t>
            </a:r>
            <a:r>
              <a:rPr lang="en-US" sz="1600" b="1" err="1">
                <a:solidFill>
                  <a:srgbClr val="000000"/>
                </a:solidFill>
                <a:latin typeface="Arial"/>
                <a:cs typeface="Arial"/>
              </a:rPr>
              <a:t>xét</a:t>
            </a:r>
            <a:endParaRPr lang="en-US" sz="1600" b="1" i="0" u="none" strike="noStrike">
              <a:solidFill>
                <a:srgbClr val="000000"/>
              </a:solidFill>
              <a:effectLst/>
              <a:latin typeface="Arial"/>
              <a:cs typeface="Arial"/>
            </a:endParaRPr>
          </a:p>
        </p:txBody>
      </p:sp>
      <p:pic>
        <p:nvPicPr>
          <p:cNvPr id="2" name="Picture 1">
            <a:extLst>
              <a:ext uri="{FF2B5EF4-FFF2-40B4-BE49-F238E27FC236}">
                <a16:creationId xmlns:a16="http://schemas.microsoft.com/office/drawing/2014/main" id="{92C86A9C-0E87-3C6B-407A-3106CCE86B4B}"/>
              </a:ext>
            </a:extLst>
          </p:cNvPr>
          <p:cNvPicPr>
            <a:picLocks noChangeAspect="1"/>
          </p:cNvPicPr>
          <p:nvPr/>
        </p:nvPicPr>
        <p:blipFill rotWithShape="1">
          <a:blip r:embed="rId3"/>
          <a:srcRect l="37093" t="43105" r="17496" b="32047"/>
          <a:stretch/>
        </p:blipFill>
        <p:spPr>
          <a:xfrm>
            <a:off x="10878723" y="6472052"/>
            <a:ext cx="1139136" cy="267194"/>
          </a:xfrm>
          <a:prstGeom prst="rect">
            <a:avLst/>
          </a:prstGeom>
        </p:spPr>
      </p:pic>
      <p:graphicFrame>
        <p:nvGraphicFramePr>
          <p:cNvPr id="5" name="Table 4">
            <a:extLst>
              <a:ext uri="{FF2B5EF4-FFF2-40B4-BE49-F238E27FC236}">
                <a16:creationId xmlns:a16="http://schemas.microsoft.com/office/drawing/2014/main" id="{8CEBD4AB-FBF3-0B01-3033-3F59473ED993}"/>
              </a:ext>
            </a:extLst>
          </p:cNvPr>
          <p:cNvGraphicFramePr>
            <a:graphicFrameLocks noGrp="1"/>
          </p:cNvGraphicFramePr>
          <p:nvPr>
            <p:extLst>
              <p:ext uri="{D42A27DB-BD31-4B8C-83A1-F6EECF244321}">
                <p14:modId xmlns:p14="http://schemas.microsoft.com/office/powerpoint/2010/main" val="1473903398"/>
              </p:ext>
            </p:extLst>
          </p:nvPr>
        </p:nvGraphicFramePr>
        <p:xfrm>
          <a:off x="1761212" y="2526523"/>
          <a:ext cx="8669573" cy="2270757"/>
        </p:xfrm>
        <a:graphic>
          <a:graphicData uri="http://schemas.openxmlformats.org/drawingml/2006/table">
            <a:tbl>
              <a:tblPr firstRow="1" bandRow="1">
                <a:tableStyleId>{5940675A-B579-460E-94D1-54222C63F5DA}</a:tableStyleId>
              </a:tblPr>
              <a:tblGrid>
                <a:gridCol w="2235005">
                  <a:extLst>
                    <a:ext uri="{9D8B030D-6E8A-4147-A177-3AD203B41FA5}">
                      <a16:colId xmlns:a16="http://schemas.microsoft.com/office/drawing/2014/main" val="3625167995"/>
                    </a:ext>
                  </a:extLst>
                </a:gridCol>
                <a:gridCol w="3254046">
                  <a:extLst>
                    <a:ext uri="{9D8B030D-6E8A-4147-A177-3AD203B41FA5}">
                      <a16:colId xmlns:a16="http://schemas.microsoft.com/office/drawing/2014/main" val="467396247"/>
                    </a:ext>
                  </a:extLst>
                </a:gridCol>
                <a:gridCol w="3180522">
                  <a:extLst>
                    <a:ext uri="{9D8B030D-6E8A-4147-A177-3AD203B41FA5}">
                      <a16:colId xmlns:a16="http://schemas.microsoft.com/office/drawing/2014/main" val="1018975718"/>
                    </a:ext>
                  </a:extLst>
                </a:gridCol>
              </a:tblGrid>
              <a:tr h="370840">
                <a:tc>
                  <a:txBody>
                    <a:bodyPr/>
                    <a:lstStyle/>
                    <a:p>
                      <a:pPr lvl="0">
                        <a:buNone/>
                      </a:pPr>
                      <a:r>
                        <a:rPr lang="en-US" sz="1600" b="1" dirty="0" err="1">
                          <a:latin typeface="Arial"/>
                          <a:cs typeface="Arial"/>
                        </a:rPr>
                        <a:t>Tiêu</a:t>
                      </a:r>
                      <a:r>
                        <a:rPr lang="en-US" sz="1600" b="1" dirty="0">
                          <a:latin typeface="Arial"/>
                          <a:cs typeface="Arial"/>
                        </a:rPr>
                        <a:t> </a:t>
                      </a:r>
                      <a:r>
                        <a:rPr lang="en-US" sz="1600" b="1" dirty="0" err="1">
                          <a:latin typeface="Arial"/>
                          <a:cs typeface="Arial"/>
                        </a:rPr>
                        <a:t>chí</a:t>
                      </a:r>
                      <a:endParaRPr lang="en-US" sz="1600" b="1" dirty="0">
                        <a:latin typeface="Arial"/>
                        <a:cs typeface="Arial"/>
                      </a:endParaRPr>
                    </a:p>
                  </a:txBody>
                  <a:tcPr/>
                </a:tc>
                <a:tc>
                  <a:txBody>
                    <a:bodyPr/>
                    <a:lstStyle/>
                    <a:p>
                      <a:r>
                        <a:rPr lang="en-US" sz="1600" b="1">
                          <a:latin typeface="Arial"/>
                          <a:cs typeface="Arial"/>
                        </a:rPr>
                        <a:t>GPT2 LoRA</a:t>
                      </a:r>
                      <a:endParaRPr lang="en-US" sz="1600" b="1" err="1">
                        <a:latin typeface="Arial"/>
                        <a:cs typeface="Arial"/>
                      </a:endParaRPr>
                    </a:p>
                  </a:txBody>
                  <a:tcPr/>
                </a:tc>
                <a:tc>
                  <a:txBody>
                    <a:bodyPr/>
                    <a:lstStyle/>
                    <a:p>
                      <a:r>
                        <a:rPr lang="en-US" sz="1600" b="1" dirty="0">
                          <a:latin typeface="Arial"/>
                          <a:cs typeface="Arial"/>
                        </a:rPr>
                        <a:t>Baseline </a:t>
                      </a:r>
                      <a:r>
                        <a:rPr lang="en-US" sz="1600" b="1" dirty="0" err="1">
                          <a:latin typeface="Arial"/>
                          <a:cs typeface="Arial"/>
                        </a:rPr>
                        <a:t>dựa</a:t>
                      </a:r>
                      <a:r>
                        <a:rPr lang="en-US" sz="1600" b="1" dirty="0">
                          <a:latin typeface="Arial"/>
                          <a:cs typeface="Arial"/>
                        </a:rPr>
                        <a:t> </a:t>
                      </a:r>
                      <a:r>
                        <a:rPr lang="en-US" sz="1600" b="1" dirty="0" err="1">
                          <a:latin typeface="Arial"/>
                          <a:cs typeface="Arial"/>
                        </a:rPr>
                        <a:t>trên</a:t>
                      </a:r>
                      <a:r>
                        <a:rPr lang="en-US" sz="1600" b="1" dirty="0">
                          <a:latin typeface="Arial"/>
                          <a:cs typeface="Arial"/>
                        </a:rPr>
                        <a:t> </a:t>
                      </a:r>
                      <a:r>
                        <a:rPr lang="en-US" sz="1600" b="1" dirty="0" err="1">
                          <a:latin typeface="Arial"/>
                          <a:cs typeface="Arial"/>
                        </a:rPr>
                        <a:t>MuseCoCo</a:t>
                      </a:r>
                      <a:endParaRPr lang="en-US" sz="1600" b="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1680602"/>
                  </a:ext>
                </a:extLst>
              </a:tr>
              <a:tr h="370840">
                <a:tc>
                  <a:txBody>
                    <a:bodyPr/>
                    <a:lstStyle/>
                    <a:p>
                      <a:r>
                        <a:rPr lang="en-US" sz="1600">
                          <a:latin typeface="Arial"/>
                          <a:cs typeface="Arial"/>
                        </a:rPr>
                        <a:t>Subjective Evaluation</a:t>
                      </a:r>
                    </a:p>
                  </a:txBody>
                  <a:tcPr/>
                </a:tc>
                <a:tc>
                  <a:txBody>
                    <a:bodyPr/>
                    <a:lstStyle/>
                    <a:p>
                      <a:r>
                        <a:rPr lang="en-US" sz="1600">
                          <a:latin typeface="Arial"/>
                          <a:cs typeface="Arial"/>
                        </a:rPr>
                        <a:t>Nghe hay hơn, chính xác hơn.</a:t>
                      </a:r>
                    </a:p>
                  </a:txBody>
                  <a:tcPr/>
                </a:tc>
                <a:tc>
                  <a:txBody>
                    <a:bodyPr/>
                    <a:lstStyle/>
                    <a:p>
                      <a:pPr lvl="0" algn="l">
                        <a:lnSpc>
                          <a:spcPct val="100000"/>
                        </a:lnSpc>
                        <a:spcBef>
                          <a:spcPts val="0"/>
                        </a:spcBef>
                        <a:spcAft>
                          <a:spcPts val="0"/>
                        </a:spcAft>
                        <a:buNone/>
                      </a:pPr>
                      <a:r>
                        <a:rPr lang="en-US" sz="1600" b="0" i="0" u="none" strike="noStrike" noProof="0">
                          <a:solidFill>
                            <a:srgbClr val="000000"/>
                          </a:solidFill>
                          <a:latin typeface="Arial"/>
                          <a:cs typeface="Arial"/>
                        </a:rPr>
                        <a:t>Nghe bị giật, không mượt.</a:t>
                      </a:r>
                    </a:p>
                    <a:p>
                      <a:pPr lvl="0">
                        <a:buNone/>
                      </a:pPr>
                      <a:endParaRPr lang="en-US"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51126626"/>
                  </a:ext>
                </a:extLst>
              </a:tr>
              <a:tr h="370839">
                <a:tc>
                  <a:txBody>
                    <a:bodyPr/>
                    <a:lstStyle/>
                    <a:p>
                      <a:pPr lvl="0">
                        <a:buNone/>
                      </a:pPr>
                      <a:r>
                        <a:rPr lang="en-US" sz="1600">
                          <a:latin typeface="Arial"/>
                          <a:cs typeface="Arial"/>
                        </a:rPr>
                        <a:t>Kích thước</a:t>
                      </a:r>
                      <a:endParaRPr lang="en-US" sz="1600" err="1">
                        <a:latin typeface="Arial"/>
                        <a:cs typeface="Arial"/>
                      </a:endParaRPr>
                    </a:p>
                  </a:txBody>
                  <a:tcPr/>
                </a:tc>
                <a:tc>
                  <a:txBody>
                    <a:bodyPr/>
                    <a:lstStyle/>
                    <a:p>
                      <a:pPr lvl="0">
                        <a:buNone/>
                      </a:pPr>
                      <a:r>
                        <a:rPr lang="en-US" sz="1600">
                          <a:latin typeface="Arial"/>
                          <a:cs typeface="Arial"/>
                        </a:rPr>
                        <a:t>900MB, nhỏ hơn Fairseq</a:t>
                      </a:r>
                      <a:endParaRPr lang="en-US" sz="1600" err="1">
                        <a:latin typeface="Arial"/>
                        <a:cs typeface="Arial"/>
                      </a:endParaRPr>
                    </a:p>
                  </a:txBody>
                  <a:tcPr/>
                </a:tc>
                <a:tc>
                  <a:txBody>
                    <a:bodyPr/>
                    <a:lstStyle/>
                    <a:p>
                      <a:pPr lvl="0">
                        <a:buNone/>
                      </a:pPr>
                      <a:r>
                        <a:rPr lang="en-US" sz="1600">
                          <a:latin typeface="Arial"/>
                          <a:cs typeface="Arial"/>
                        </a:rPr>
                        <a:t>2.8GB, lớn hớn GPT2 LoRA</a:t>
                      </a:r>
                      <a:endParaRPr lang="en-US" sz="1600" err="1">
                        <a:latin typeface="Arial"/>
                        <a:cs typeface="Arial"/>
                      </a:endParaRPr>
                    </a:p>
                  </a:txBody>
                  <a:tcPr/>
                </a:tc>
                <a:extLst>
                  <a:ext uri="{0D108BD9-81ED-4DB2-BD59-A6C34878D82A}">
                    <a16:rowId xmlns:a16="http://schemas.microsoft.com/office/drawing/2014/main" val="4177626550"/>
                  </a:ext>
                </a:extLst>
              </a:tr>
              <a:tr h="370838">
                <a:tc>
                  <a:txBody>
                    <a:bodyPr/>
                    <a:lstStyle/>
                    <a:p>
                      <a:pPr lvl="0">
                        <a:buNone/>
                      </a:pPr>
                      <a:r>
                        <a:rPr lang="en-US" sz="1600">
                          <a:latin typeface="Arial"/>
                          <a:cs typeface="Arial"/>
                        </a:rPr>
                        <a:t>Thời gian inference</a:t>
                      </a:r>
                    </a:p>
                  </a:txBody>
                  <a:tcPr/>
                </a:tc>
                <a:tc>
                  <a:txBody>
                    <a:bodyPr/>
                    <a:lstStyle/>
                    <a:p>
                      <a:pPr lvl="0">
                        <a:buNone/>
                      </a:pPr>
                      <a:r>
                        <a:rPr lang="en-US" sz="1600">
                          <a:latin typeface="Arial"/>
                          <a:cs typeface="Arial"/>
                        </a:rPr>
                        <a:t>Nhanh (trung bình 32s, cấu hình Tesla T4 16GB)</a:t>
                      </a:r>
                    </a:p>
                  </a:txBody>
                  <a:tcPr/>
                </a:tc>
                <a:tc>
                  <a:txBody>
                    <a:bodyPr/>
                    <a:lstStyle/>
                    <a:p>
                      <a:pPr lvl="0">
                        <a:buNone/>
                      </a:pPr>
                      <a:r>
                        <a:rPr lang="en-US" sz="1600" err="1">
                          <a:latin typeface="Arial"/>
                          <a:cs typeface="Arial"/>
                        </a:rPr>
                        <a:t>Chậm</a:t>
                      </a:r>
                      <a:r>
                        <a:rPr lang="en-US" sz="1600">
                          <a:latin typeface="Arial"/>
                          <a:cs typeface="Arial"/>
                        </a:rPr>
                        <a:t> (</a:t>
                      </a:r>
                      <a:r>
                        <a:rPr lang="en-US" sz="1600" err="1">
                          <a:latin typeface="Arial"/>
                          <a:cs typeface="Arial"/>
                        </a:rPr>
                        <a:t>trung</a:t>
                      </a:r>
                      <a:r>
                        <a:rPr lang="en-US" sz="1600">
                          <a:latin typeface="Arial"/>
                          <a:cs typeface="Arial"/>
                        </a:rPr>
                        <a:t> </a:t>
                      </a:r>
                      <a:r>
                        <a:rPr lang="en-US" sz="1600" err="1">
                          <a:latin typeface="Arial"/>
                          <a:cs typeface="Arial"/>
                        </a:rPr>
                        <a:t>bình</a:t>
                      </a:r>
                      <a:r>
                        <a:rPr lang="en-US" sz="1600">
                          <a:latin typeface="Arial"/>
                          <a:cs typeface="Arial"/>
                        </a:rPr>
                        <a:t> 55s, </a:t>
                      </a:r>
                      <a:r>
                        <a:rPr lang="en-US" sz="1600" err="1">
                          <a:latin typeface="Arial"/>
                          <a:cs typeface="Arial"/>
                        </a:rPr>
                        <a:t>cấu</a:t>
                      </a:r>
                      <a:r>
                        <a:rPr lang="en-US" sz="1600">
                          <a:latin typeface="Arial"/>
                          <a:cs typeface="Arial"/>
                        </a:rPr>
                        <a:t> </a:t>
                      </a:r>
                      <a:r>
                        <a:rPr lang="en-US" sz="1600" err="1">
                          <a:latin typeface="Arial"/>
                          <a:cs typeface="Arial"/>
                        </a:rPr>
                        <a:t>hình</a:t>
                      </a:r>
                      <a:r>
                        <a:rPr lang="en-US" sz="1600">
                          <a:latin typeface="Arial"/>
                          <a:cs typeface="Arial"/>
                        </a:rPr>
                        <a:t> Tesla T4 16GB)</a:t>
                      </a:r>
                    </a:p>
                  </a:txBody>
                  <a:tcPr/>
                </a:tc>
                <a:extLst>
                  <a:ext uri="{0D108BD9-81ED-4DB2-BD59-A6C34878D82A}">
                    <a16:rowId xmlns:a16="http://schemas.microsoft.com/office/drawing/2014/main" val="4198693313"/>
                  </a:ext>
                </a:extLst>
              </a:tr>
              <a:tr h="370838">
                <a:tc>
                  <a:txBody>
                    <a:bodyPr/>
                    <a:lstStyle/>
                    <a:p>
                      <a:pPr lvl="0">
                        <a:buNone/>
                      </a:pPr>
                      <a:r>
                        <a:rPr lang="en-US" sz="1600">
                          <a:latin typeface="Arial"/>
                          <a:cs typeface="Arial"/>
                        </a:rPr>
                        <a:t>Cài đặt môi trường</a:t>
                      </a:r>
                      <a:endParaRPr lang="en-US" sz="1600" err="1">
                        <a:latin typeface="Arial"/>
                        <a:cs typeface="Arial"/>
                      </a:endParaRPr>
                    </a:p>
                  </a:txBody>
                  <a:tcPr/>
                </a:tc>
                <a:tc>
                  <a:txBody>
                    <a:bodyPr/>
                    <a:lstStyle/>
                    <a:p>
                      <a:pPr lvl="0">
                        <a:buNone/>
                      </a:pPr>
                      <a:r>
                        <a:rPr lang="en-US" sz="1600">
                          <a:latin typeface="Arial"/>
                          <a:cs typeface="Arial"/>
                        </a:rPr>
                        <a:t>Đơn giản</a:t>
                      </a:r>
                      <a:endParaRPr lang="en-US" sz="1600" err="1">
                        <a:latin typeface="Arial"/>
                        <a:cs typeface="Arial"/>
                      </a:endParaRPr>
                    </a:p>
                  </a:txBody>
                  <a:tcPr/>
                </a:tc>
                <a:tc>
                  <a:txBody>
                    <a:bodyPr/>
                    <a:lstStyle/>
                    <a:p>
                      <a:pPr lvl="0">
                        <a:buNone/>
                      </a:pPr>
                      <a:r>
                        <a:rPr lang="en-US" sz="1600" dirty="0" err="1">
                          <a:latin typeface="Arial"/>
                          <a:cs typeface="Arial"/>
                        </a:rPr>
                        <a:t>Nhiều</a:t>
                      </a:r>
                      <a:r>
                        <a:rPr lang="en-US" sz="1600" dirty="0">
                          <a:latin typeface="Arial"/>
                          <a:cs typeface="Arial"/>
                        </a:rPr>
                        <a:t> </a:t>
                      </a:r>
                      <a:r>
                        <a:rPr lang="en-US" sz="1600" dirty="0" err="1">
                          <a:latin typeface="Arial"/>
                          <a:cs typeface="Arial"/>
                        </a:rPr>
                        <a:t>thư</a:t>
                      </a:r>
                      <a:r>
                        <a:rPr lang="en-US" sz="1600" dirty="0">
                          <a:latin typeface="Arial"/>
                          <a:cs typeface="Arial"/>
                        </a:rPr>
                        <a:t> </a:t>
                      </a:r>
                      <a:r>
                        <a:rPr lang="en-US" sz="1600" dirty="0" err="1">
                          <a:latin typeface="Arial"/>
                          <a:cs typeface="Arial"/>
                        </a:rPr>
                        <a:t>viện</a:t>
                      </a:r>
                      <a:r>
                        <a:rPr lang="en-US" sz="1600" dirty="0">
                          <a:latin typeface="Arial"/>
                          <a:cs typeface="Arial"/>
                        </a:rPr>
                        <a:t> </a:t>
                      </a:r>
                      <a:r>
                        <a:rPr lang="en-US" sz="1600" dirty="0" err="1">
                          <a:latin typeface="Arial"/>
                          <a:cs typeface="Arial"/>
                        </a:rPr>
                        <a:t>phức</a:t>
                      </a:r>
                      <a:r>
                        <a:rPr lang="en-US" sz="1600" dirty="0">
                          <a:latin typeface="Arial"/>
                          <a:cs typeface="Arial"/>
                        </a:rPr>
                        <a:t> </a:t>
                      </a:r>
                      <a:r>
                        <a:rPr lang="en-US" sz="1600" dirty="0" err="1">
                          <a:latin typeface="Arial"/>
                          <a:cs typeface="Arial"/>
                        </a:rPr>
                        <a:t>tạp</a:t>
                      </a:r>
                      <a:r>
                        <a:rPr lang="en-US" sz="1600" dirty="0">
                          <a:latin typeface="Arial"/>
                          <a:cs typeface="Arial"/>
                        </a:rPr>
                        <a:t>.</a:t>
                      </a:r>
                    </a:p>
                  </a:txBody>
                  <a:tcPr/>
                </a:tc>
                <a:extLst>
                  <a:ext uri="{0D108BD9-81ED-4DB2-BD59-A6C34878D82A}">
                    <a16:rowId xmlns:a16="http://schemas.microsoft.com/office/drawing/2014/main" val="4210530752"/>
                  </a:ext>
                </a:extLst>
              </a:tr>
            </a:tbl>
          </a:graphicData>
        </a:graphic>
      </p:graphicFrame>
      <p:sp>
        <p:nvSpPr>
          <p:cNvPr id="12" name="TextBox 11">
            <a:extLst>
              <a:ext uri="{FF2B5EF4-FFF2-40B4-BE49-F238E27FC236}">
                <a16:creationId xmlns:a16="http://schemas.microsoft.com/office/drawing/2014/main" id="{28C522E6-5901-3FFA-3580-731DF759686F}"/>
              </a:ext>
            </a:extLst>
          </p:cNvPr>
          <p:cNvSpPr txBox="1"/>
          <p:nvPr/>
        </p:nvSpPr>
        <p:spPr>
          <a:xfrm>
            <a:off x="2612588" y="5038580"/>
            <a:ext cx="6662023" cy="416011"/>
          </a:xfrm>
          <a:prstGeom prst="rect">
            <a:avLst/>
          </a:prstGeom>
          <a:noFill/>
        </p:spPr>
        <p:txBody>
          <a:bodyPr wrap="square" lIns="91440" tIns="45720" rIns="91440" bIns="45720" rtlCol="0" anchor="t">
            <a:spAutoFit/>
          </a:bodyPr>
          <a:lstStyle>
            <a:defPPr>
              <a:defRPr lang="en-US"/>
            </a:defPPr>
            <a:lvl1pPr algn="ctr">
              <a:lnSpc>
                <a:spcPct val="150000"/>
              </a:lnSpc>
              <a:defRPr sz="1400">
                <a:latin typeface="Arial" panose="020B0604020202020204" pitchFamily="34" charset="0"/>
                <a:cs typeface="Arial" panose="020B0604020202020204" pitchFamily="34" charset="0"/>
              </a:defRPr>
            </a:lvl1pPr>
          </a:lstStyle>
          <a:p>
            <a:r>
              <a:rPr lang="vi-VN" sz="1600" b="1"/>
              <a:t>Đánh giá hai mô hình dựa trên các tiêu chí khác nhau</a:t>
            </a:r>
            <a:endParaRPr lang="en-US"/>
          </a:p>
        </p:txBody>
      </p:sp>
      <p:sp>
        <p:nvSpPr>
          <p:cNvPr id="9" name="Slide Number Placeholder 8">
            <a:extLst>
              <a:ext uri="{FF2B5EF4-FFF2-40B4-BE49-F238E27FC236}">
                <a16:creationId xmlns:a16="http://schemas.microsoft.com/office/drawing/2014/main" id="{F01CE678-C695-9A9D-1E7B-4A1B4D506C86}"/>
              </a:ext>
            </a:extLst>
          </p:cNvPr>
          <p:cNvSpPr>
            <a:spLocks noGrp="1"/>
          </p:cNvSpPr>
          <p:nvPr>
            <p:ph type="sldNum" sz="quarter" idx="12"/>
          </p:nvPr>
        </p:nvSpPr>
        <p:spPr/>
        <p:txBody>
          <a:bodyPr/>
          <a:lstStyle/>
          <a:p>
            <a:fld id="{330EA680-D336-4FF7-8B7A-9848BB0A1C32}" type="slidenum">
              <a:rPr lang="en-US" smtClean="0"/>
              <a:t>32</a:t>
            </a:fld>
            <a:endParaRPr lang="en-US"/>
          </a:p>
        </p:txBody>
      </p:sp>
    </p:spTree>
    <p:extLst>
      <p:ext uri="{BB962C8B-B14F-4D97-AF65-F5344CB8AC3E}">
        <p14:creationId xmlns:p14="http://schemas.microsoft.com/office/powerpoint/2010/main" val="21164943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2916E48-1754-8F38-833D-FEAFF4A1FAB7}"/>
              </a:ext>
            </a:extLst>
          </p:cNvPr>
          <p:cNvSpPr txBox="1"/>
          <p:nvPr/>
        </p:nvSpPr>
        <p:spPr>
          <a:xfrm>
            <a:off x="925931" y="678055"/>
            <a:ext cx="4667945" cy="646331"/>
          </a:xfrm>
          <a:prstGeom prst="rect">
            <a:avLst/>
          </a:prstGeom>
          <a:noFill/>
        </p:spPr>
        <p:txBody>
          <a:bodyPr wrap="none" lIns="0" rIns="0" rtlCol="0">
            <a:spAutoFit/>
          </a:bodyPr>
          <a:lstStyle/>
          <a:p>
            <a:r>
              <a:rPr lang="en-VN" sz="3600" b="1">
                <a:solidFill>
                  <a:srgbClr val="333399"/>
                </a:solidFill>
                <a:latin typeface="Arial" panose="020B0604020202020204" pitchFamily="34" charset="0"/>
                <a:cs typeface="Arial" panose="020B0604020202020204" pitchFamily="34" charset="0"/>
              </a:rPr>
              <a:t>4. Kết quả thí nghiệm</a:t>
            </a:r>
          </a:p>
        </p:txBody>
      </p:sp>
      <p:sp>
        <p:nvSpPr>
          <p:cNvPr id="6" name="TextBox 5">
            <a:extLst>
              <a:ext uri="{FF2B5EF4-FFF2-40B4-BE49-F238E27FC236}">
                <a16:creationId xmlns:a16="http://schemas.microsoft.com/office/drawing/2014/main" id="{74565358-6750-FE08-AB5A-27CC282FDE22}"/>
              </a:ext>
            </a:extLst>
          </p:cNvPr>
          <p:cNvSpPr txBox="1"/>
          <p:nvPr/>
        </p:nvSpPr>
        <p:spPr>
          <a:xfrm>
            <a:off x="856024" y="1327972"/>
            <a:ext cx="2965877" cy="338554"/>
          </a:xfrm>
          <a:prstGeom prst="rect">
            <a:avLst/>
          </a:prstGeom>
          <a:noFill/>
        </p:spPr>
        <p:txBody>
          <a:bodyPr wrap="none" lIns="91440" tIns="45720" rIns="91440" bIns="45720" rtlCol="0" anchor="t">
            <a:spAutoFit/>
          </a:bodyPr>
          <a:lstStyle/>
          <a:p>
            <a:r>
              <a:rPr lang="en-US" sz="1600" b="1" dirty="0">
                <a:solidFill>
                  <a:srgbClr val="000000"/>
                </a:solidFill>
                <a:latin typeface="Arial"/>
                <a:cs typeface="Arial"/>
              </a:rPr>
              <a:t>4.5</a:t>
            </a:r>
            <a:r>
              <a:rPr lang="en-US" sz="1600" b="1" i="0" u="none" strike="noStrike" dirty="0">
                <a:solidFill>
                  <a:srgbClr val="000000"/>
                </a:solidFill>
                <a:effectLst/>
                <a:latin typeface="Arial"/>
                <a:cs typeface="Arial"/>
              </a:rPr>
              <a:t>. </a:t>
            </a:r>
            <a:r>
              <a:rPr lang="en-US" sz="1600" b="1" dirty="0" err="1">
                <a:solidFill>
                  <a:srgbClr val="000000"/>
                </a:solidFill>
                <a:latin typeface="Arial"/>
                <a:cs typeface="Arial"/>
              </a:rPr>
              <a:t>Nhận</a:t>
            </a:r>
            <a:r>
              <a:rPr lang="en-US" sz="1600" b="1" dirty="0">
                <a:solidFill>
                  <a:srgbClr val="000000"/>
                </a:solidFill>
                <a:latin typeface="Arial"/>
                <a:cs typeface="Arial"/>
              </a:rPr>
              <a:t> </a:t>
            </a:r>
            <a:r>
              <a:rPr lang="en-US" sz="1600" b="1" dirty="0" err="1">
                <a:solidFill>
                  <a:srgbClr val="000000"/>
                </a:solidFill>
                <a:latin typeface="Arial"/>
                <a:cs typeface="Arial"/>
              </a:rPr>
              <a:t>xét</a:t>
            </a:r>
            <a:r>
              <a:rPr lang="en-US" sz="1600" b="1" dirty="0">
                <a:solidFill>
                  <a:srgbClr val="000000"/>
                </a:solidFill>
                <a:latin typeface="Arial"/>
                <a:cs typeface="Arial"/>
              </a:rPr>
              <a:t> </a:t>
            </a:r>
            <a:r>
              <a:rPr lang="en-US" sz="1600" b="1" dirty="0" err="1">
                <a:solidFill>
                  <a:srgbClr val="000000"/>
                </a:solidFill>
                <a:latin typeface="Arial"/>
                <a:cs typeface="Arial"/>
              </a:rPr>
              <a:t>của</a:t>
            </a:r>
            <a:r>
              <a:rPr lang="en-US" sz="1600" b="1" dirty="0">
                <a:solidFill>
                  <a:srgbClr val="000000"/>
                </a:solidFill>
                <a:latin typeface="Arial"/>
                <a:cs typeface="Arial"/>
              </a:rPr>
              <a:t> </a:t>
            </a:r>
            <a:r>
              <a:rPr lang="en-US" sz="1600" b="1" dirty="0" err="1">
                <a:solidFill>
                  <a:srgbClr val="000000"/>
                </a:solidFill>
                <a:latin typeface="Arial"/>
                <a:cs typeface="Arial"/>
              </a:rPr>
              <a:t>cộng</a:t>
            </a:r>
            <a:r>
              <a:rPr lang="en-US" sz="1600" b="1" dirty="0">
                <a:solidFill>
                  <a:srgbClr val="000000"/>
                </a:solidFill>
                <a:latin typeface="Arial"/>
                <a:cs typeface="Arial"/>
              </a:rPr>
              <a:t> </a:t>
            </a:r>
            <a:r>
              <a:rPr lang="en-US" sz="1600" b="1" dirty="0" err="1">
                <a:solidFill>
                  <a:srgbClr val="000000"/>
                </a:solidFill>
                <a:latin typeface="Arial"/>
                <a:cs typeface="Arial"/>
              </a:rPr>
              <a:t>đồng</a:t>
            </a:r>
            <a:endParaRPr lang="en-US" sz="1600" b="1" i="0" u="none" strike="noStrike" dirty="0">
              <a:solidFill>
                <a:srgbClr val="000000"/>
              </a:solidFill>
              <a:effectLst/>
              <a:latin typeface="Arial"/>
              <a:cs typeface="Arial"/>
            </a:endParaRPr>
          </a:p>
        </p:txBody>
      </p:sp>
      <p:pic>
        <p:nvPicPr>
          <p:cNvPr id="2" name="Picture 1">
            <a:extLst>
              <a:ext uri="{FF2B5EF4-FFF2-40B4-BE49-F238E27FC236}">
                <a16:creationId xmlns:a16="http://schemas.microsoft.com/office/drawing/2014/main" id="{92C86A9C-0E87-3C6B-407A-3106CCE86B4B}"/>
              </a:ext>
            </a:extLst>
          </p:cNvPr>
          <p:cNvPicPr>
            <a:picLocks noChangeAspect="1"/>
          </p:cNvPicPr>
          <p:nvPr/>
        </p:nvPicPr>
        <p:blipFill rotWithShape="1">
          <a:blip r:embed="rId3"/>
          <a:srcRect l="37093" t="43105" r="17496" b="32047"/>
          <a:stretch/>
        </p:blipFill>
        <p:spPr>
          <a:xfrm>
            <a:off x="10878723" y="6472052"/>
            <a:ext cx="1139136" cy="267194"/>
          </a:xfrm>
          <a:prstGeom prst="rect">
            <a:avLst/>
          </a:prstGeom>
        </p:spPr>
      </p:pic>
      <p:sp>
        <p:nvSpPr>
          <p:cNvPr id="9" name="Slide Number Placeholder 8">
            <a:extLst>
              <a:ext uri="{FF2B5EF4-FFF2-40B4-BE49-F238E27FC236}">
                <a16:creationId xmlns:a16="http://schemas.microsoft.com/office/drawing/2014/main" id="{F01CE678-C695-9A9D-1E7B-4A1B4D506C86}"/>
              </a:ext>
            </a:extLst>
          </p:cNvPr>
          <p:cNvSpPr>
            <a:spLocks noGrp="1"/>
          </p:cNvSpPr>
          <p:nvPr>
            <p:ph type="sldNum" sz="quarter" idx="12"/>
          </p:nvPr>
        </p:nvSpPr>
        <p:spPr/>
        <p:txBody>
          <a:bodyPr/>
          <a:lstStyle/>
          <a:p>
            <a:fld id="{330EA680-D336-4FF7-8B7A-9848BB0A1C32}" type="slidenum">
              <a:rPr lang="en-US" smtClean="0"/>
              <a:t>33</a:t>
            </a:fld>
            <a:endParaRPr lang="en-US"/>
          </a:p>
        </p:txBody>
      </p:sp>
      <p:sp>
        <p:nvSpPr>
          <p:cNvPr id="3" name="TextBox 2">
            <a:extLst>
              <a:ext uri="{FF2B5EF4-FFF2-40B4-BE49-F238E27FC236}">
                <a16:creationId xmlns:a16="http://schemas.microsoft.com/office/drawing/2014/main" id="{6A405B9A-159A-12B8-7983-BACF67511AFD}"/>
              </a:ext>
            </a:extLst>
          </p:cNvPr>
          <p:cNvSpPr txBox="1"/>
          <p:nvPr/>
        </p:nvSpPr>
        <p:spPr>
          <a:xfrm>
            <a:off x="859088" y="1679893"/>
            <a:ext cx="4962261" cy="1154675"/>
          </a:xfrm>
          <a:prstGeom prst="rect">
            <a:avLst/>
          </a:prstGeom>
          <a:noFill/>
        </p:spPr>
        <p:txBody>
          <a:bodyPr wrap="square" lIns="91440" tIns="45720" rIns="91440" bIns="45720" rtlCol="0" anchor="t">
            <a:spAutoFit/>
          </a:bodyPr>
          <a:lstStyle/>
          <a:p>
            <a:pPr marL="342900" indent="-342900" algn="just">
              <a:lnSpc>
                <a:spcPct val="150000"/>
              </a:lnSpc>
              <a:buFont typeface="Wingdings" pitchFamily="2" charset="2"/>
              <a:buChar char="Ø"/>
            </a:pPr>
            <a:r>
              <a:rPr lang="vi-VN" sz="1600" dirty="0">
                <a:latin typeface="Arial"/>
                <a:cs typeface="Arial"/>
              </a:rPr>
              <a:t>Giao diện: 7.8/10</a:t>
            </a:r>
          </a:p>
          <a:p>
            <a:pPr marL="342900" indent="-342900" algn="just">
              <a:lnSpc>
                <a:spcPct val="150000"/>
              </a:lnSpc>
              <a:buFont typeface="Wingdings" pitchFamily="2" charset="2"/>
              <a:buChar char="Ø"/>
            </a:pPr>
            <a:r>
              <a:rPr lang="vi-VN" sz="1600" dirty="0">
                <a:latin typeface="Arial"/>
                <a:cs typeface="Arial"/>
              </a:rPr>
              <a:t>Prompt dễ hiểu, dễ viết theo: 7/10</a:t>
            </a:r>
          </a:p>
          <a:p>
            <a:pPr marL="342900" indent="-342900" algn="just">
              <a:lnSpc>
                <a:spcPct val="150000"/>
              </a:lnSpc>
              <a:buFont typeface="Wingdings" pitchFamily="2" charset="2"/>
              <a:buChar char="Ø"/>
            </a:pPr>
            <a:r>
              <a:rPr lang="vi-VN" sz="1600" dirty="0">
                <a:latin typeface="Arial"/>
                <a:cs typeface="Arial"/>
              </a:rPr>
              <a:t>Độ hay và giống prompt của nhạc: 6.5/10</a:t>
            </a:r>
          </a:p>
        </p:txBody>
      </p:sp>
      <p:pic>
        <p:nvPicPr>
          <p:cNvPr id="4" name="Picture 3">
            <a:extLst>
              <a:ext uri="{FF2B5EF4-FFF2-40B4-BE49-F238E27FC236}">
                <a16:creationId xmlns:a16="http://schemas.microsoft.com/office/drawing/2014/main" id="{FC398559-E88C-BBEA-C0ED-2107D6D7D484}"/>
              </a:ext>
            </a:extLst>
          </p:cNvPr>
          <p:cNvPicPr>
            <a:picLocks noChangeAspect="1"/>
          </p:cNvPicPr>
          <p:nvPr/>
        </p:nvPicPr>
        <p:blipFill>
          <a:blip r:embed="rId4"/>
          <a:stretch>
            <a:fillRect/>
          </a:stretch>
        </p:blipFill>
        <p:spPr>
          <a:xfrm>
            <a:off x="1503981" y="3049244"/>
            <a:ext cx="9184036" cy="3024162"/>
          </a:xfrm>
          <a:prstGeom prst="rect">
            <a:avLst/>
          </a:prstGeom>
        </p:spPr>
      </p:pic>
      <p:sp>
        <p:nvSpPr>
          <p:cNvPr id="5" name="TextBox 4">
            <a:extLst>
              <a:ext uri="{FF2B5EF4-FFF2-40B4-BE49-F238E27FC236}">
                <a16:creationId xmlns:a16="http://schemas.microsoft.com/office/drawing/2014/main" id="{48C10E6D-8174-0CFF-BF15-01C6D3869AE1}"/>
              </a:ext>
            </a:extLst>
          </p:cNvPr>
          <p:cNvSpPr txBox="1"/>
          <p:nvPr/>
        </p:nvSpPr>
        <p:spPr>
          <a:xfrm>
            <a:off x="2764988" y="6017859"/>
            <a:ext cx="6662023" cy="375552"/>
          </a:xfrm>
          <a:prstGeom prst="rect">
            <a:avLst/>
          </a:prstGeom>
          <a:noFill/>
        </p:spPr>
        <p:txBody>
          <a:bodyPr wrap="square" lIns="91440" tIns="45720" rIns="91440" bIns="45720" rtlCol="0" anchor="t">
            <a:spAutoFit/>
          </a:bodyPr>
          <a:lstStyle>
            <a:defPPr>
              <a:defRPr lang="en-US"/>
            </a:defPPr>
            <a:lvl1pPr algn="ctr">
              <a:lnSpc>
                <a:spcPct val="150000"/>
              </a:lnSpc>
              <a:defRPr sz="1400">
                <a:latin typeface="Arial" panose="020B0604020202020204" pitchFamily="34" charset="0"/>
                <a:cs typeface="Arial" panose="020B0604020202020204" pitchFamily="34" charset="0"/>
              </a:defRPr>
            </a:lvl1pPr>
          </a:lstStyle>
          <a:p>
            <a:r>
              <a:rPr lang="vi-VN" b="1" dirty="0"/>
              <a:t>Kinh nghiệm/Trình độ âm nhạc của người tham gia khảo sát</a:t>
            </a:r>
            <a:endParaRPr lang="en-US" sz="1200" dirty="0"/>
          </a:p>
        </p:txBody>
      </p:sp>
    </p:spTree>
    <p:extLst>
      <p:ext uri="{BB962C8B-B14F-4D97-AF65-F5344CB8AC3E}">
        <p14:creationId xmlns:p14="http://schemas.microsoft.com/office/powerpoint/2010/main" val="33275947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2916E48-1754-8F38-833D-FEAFF4A1FAB7}"/>
              </a:ext>
            </a:extLst>
          </p:cNvPr>
          <p:cNvSpPr txBox="1"/>
          <p:nvPr/>
        </p:nvSpPr>
        <p:spPr>
          <a:xfrm>
            <a:off x="925931" y="678055"/>
            <a:ext cx="2333972" cy="646331"/>
          </a:xfrm>
          <a:prstGeom prst="rect">
            <a:avLst/>
          </a:prstGeom>
          <a:noFill/>
        </p:spPr>
        <p:txBody>
          <a:bodyPr wrap="none" lIns="0" rIns="0" rtlCol="0">
            <a:spAutoFit/>
          </a:bodyPr>
          <a:lstStyle/>
          <a:p>
            <a:r>
              <a:rPr lang="en-VN" sz="3600" b="1">
                <a:solidFill>
                  <a:srgbClr val="333399"/>
                </a:solidFill>
                <a:latin typeface="Arial" panose="020B0604020202020204" pitchFamily="34" charset="0"/>
                <a:cs typeface="Arial" panose="020B0604020202020204" pitchFamily="34" charset="0"/>
              </a:rPr>
              <a:t>5. Kết luận</a:t>
            </a:r>
          </a:p>
        </p:txBody>
      </p:sp>
      <p:pic>
        <p:nvPicPr>
          <p:cNvPr id="2" name="Picture 1">
            <a:extLst>
              <a:ext uri="{FF2B5EF4-FFF2-40B4-BE49-F238E27FC236}">
                <a16:creationId xmlns:a16="http://schemas.microsoft.com/office/drawing/2014/main" id="{2D027DD6-A439-260F-FF2F-028CB03DC54D}"/>
              </a:ext>
            </a:extLst>
          </p:cNvPr>
          <p:cNvPicPr>
            <a:picLocks noChangeAspect="1"/>
          </p:cNvPicPr>
          <p:nvPr/>
        </p:nvPicPr>
        <p:blipFill rotWithShape="1">
          <a:blip r:embed="rId3"/>
          <a:srcRect l="37093" t="43105" r="17496" b="32047"/>
          <a:stretch/>
        </p:blipFill>
        <p:spPr>
          <a:xfrm>
            <a:off x="10878723" y="6472052"/>
            <a:ext cx="1139136" cy="267194"/>
          </a:xfrm>
          <a:prstGeom prst="rect">
            <a:avLst/>
          </a:prstGeom>
        </p:spPr>
      </p:pic>
      <p:sp>
        <p:nvSpPr>
          <p:cNvPr id="3" name="TextBox 2">
            <a:extLst>
              <a:ext uri="{FF2B5EF4-FFF2-40B4-BE49-F238E27FC236}">
                <a16:creationId xmlns:a16="http://schemas.microsoft.com/office/drawing/2014/main" id="{203887A2-D654-5E29-C249-1E90A5CB4696}"/>
              </a:ext>
            </a:extLst>
          </p:cNvPr>
          <p:cNvSpPr txBox="1"/>
          <p:nvPr/>
        </p:nvSpPr>
        <p:spPr>
          <a:xfrm>
            <a:off x="821758" y="1324386"/>
            <a:ext cx="8550841" cy="1893339"/>
          </a:xfrm>
          <a:prstGeom prst="rect">
            <a:avLst/>
          </a:prstGeom>
          <a:noFill/>
        </p:spPr>
        <p:txBody>
          <a:bodyPr wrap="square" lIns="91440" tIns="45720" rIns="91440" bIns="45720" rtlCol="0" anchor="t">
            <a:spAutoFit/>
          </a:bodyPr>
          <a:lstStyle/>
          <a:p>
            <a:pPr marL="342900" indent="-342900" algn="just">
              <a:lnSpc>
                <a:spcPct val="150000"/>
              </a:lnSpc>
              <a:buFont typeface="Wingdings" pitchFamily="2" charset="2"/>
              <a:buChar char="Ø"/>
            </a:pPr>
            <a:r>
              <a:rPr lang="vi-VN" sz="1600" dirty="0">
                <a:latin typeface="Arial"/>
                <a:ea typeface="Times New Roman" panose="02020603050405020304" pitchFamily="18" charset="0"/>
                <a:cs typeface="Arial"/>
              </a:rPr>
              <a:t>Kiến trúc hai lớp có hiệu quả đáng kể (9.84% hiệu năng).</a:t>
            </a:r>
          </a:p>
          <a:p>
            <a:pPr marL="342900" indent="-342900" algn="just">
              <a:lnSpc>
                <a:spcPct val="150000"/>
              </a:lnSpc>
              <a:buFont typeface="Wingdings" pitchFamily="2" charset="2"/>
              <a:buChar char="Ø"/>
            </a:pPr>
            <a:r>
              <a:rPr lang="vi-VN" sz="1600" dirty="0">
                <a:latin typeface="Arial"/>
                <a:ea typeface="Times New Roman" panose="02020603050405020304" pitchFamily="18" charset="0"/>
                <a:cs typeface="Arial"/>
              </a:rPr>
              <a:t>Dễ lựa chọn mô hình cho mỗi tác vụ.</a:t>
            </a:r>
            <a:endParaRPr lang="vi-VN" sz="1600" dirty="0">
              <a:effectLst/>
              <a:latin typeface="Arial" panose="020B0604020202020204" pitchFamily="34" charset="0"/>
              <a:ea typeface="Times New Roman" panose="02020603050405020304" pitchFamily="18" charset="0"/>
              <a:cs typeface="Arial" panose="020B0604020202020204" pitchFamily="34" charset="0"/>
            </a:endParaRPr>
          </a:p>
          <a:p>
            <a:pPr marL="342900" indent="-342900" algn="just">
              <a:lnSpc>
                <a:spcPct val="150000"/>
              </a:lnSpc>
              <a:buFont typeface="Wingdings" pitchFamily="2" charset="2"/>
              <a:buChar char="Ø"/>
            </a:pPr>
            <a:r>
              <a:rPr lang="vi-VN" sz="1600" dirty="0">
                <a:latin typeface="Arial"/>
                <a:cs typeface="Arial"/>
              </a:rPr>
              <a:t>Làm giàu giữ liệu bằng ChatGPT (prompt engineering).</a:t>
            </a:r>
            <a:endParaRPr lang="vi-VN" sz="1600" dirty="0">
              <a:latin typeface="Arial" panose="020B0604020202020204" pitchFamily="34" charset="0"/>
              <a:cs typeface="Arial" panose="020B0604020202020204" pitchFamily="34" charset="0"/>
            </a:endParaRPr>
          </a:p>
          <a:p>
            <a:pPr marL="342900" indent="-342900" algn="just">
              <a:lnSpc>
                <a:spcPct val="150000"/>
              </a:lnSpc>
              <a:buFont typeface="Wingdings" pitchFamily="2" charset="2"/>
              <a:buChar char="Ø"/>
            </a:pPr>
            <a:r>
              <a:rPr lang="vi-VN" sz="1600" dirty="0">
                <a:latin typeface="Arial"/>
                <a:cs typeface="Arial"/>
              </a:rPr>
              <a:t>Áp dụng LoRA tối ưu chi phí.</a:t>
            </a:r>
          </a:p>
          <a:p>
            <a:pPr marL="342900" indent="-342900" algn="just">
              <a:lnSpc>
                <a:spcPct val="150000"/>
              </a:lnSpc>
              <a:buFont typeface="Wingdings" pitchFamily="2" charset="2"/>
              <a:buChar char="Ø"/>
            </a:pPr>
            <a:r>
              <a:rPr lang="vi-VN" sz="1600" dirty="0">
                <a:latin typeface="Arial"/>
                <a:cs typeface="Arial"/>
              </a:rPr>
              <a:t>Mang lại lợi ích cho người làm nhạc.</a:t>
            </a:r>
          </a:p>
        </p:txBody>
      </p:sp>
      <p:sp>
        <p:nvSpPr>
          <p:cNvPr id="7" name="Slide Number Placeholder 6">
            <a:extLst>
              <a:ext uri="{FF2B5EF4-FFF2-40B4-BE49-F238E27FC236}">
                <a16:creationId xmlns:a16="http://schemas.microsoft.com/office/drawing/2014/main" id="{60744978-06FF-79A9-C23E-BECC8EC112CE}"/>
              </a:ext>
            </a:extLst>
          </p:cNvPr>
          <p:cNvSpPr>
            <a:spLocks noGrp="1"/>
          </p:cNvSpPr>
          <p:nvPr>
            <p:ph type="sldNum" sz="quarter" idx="12"/>
          </p:nvPr>
        </p:nvSpPr>
        <p:spPr/>
        <p:txBody>
          <a:bodyPr/>
          <a:lstStyle/>
          <a:p>
            <a:fld id="{330EA680-D336-4FF7-8B7A-9848BB0A1C32}" type="slidenum">
              <a:rPr lang="en-US" smtClean="0"/>
              <a:t>34</a:t>
            </a:fld>
            <a:endParaRPr lang="en-US"/>
          </a:p>
        </p:txBody>
      </p:sp>
    </p:spTree>
    <p:extLst>
      <p:ext uri="{BB962C8B-B14F-4D97-AF65-F5344CB8AC3E}">
        <p14:creationId xmlns:p14="http://schemas.microsoft.com/office/powerpoint/2010/main" val="7415267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2916E48-1754-8F38-833D-FEAFF4A1FAB7}"/>
              </a:ext>
            </a:extLst>
          </p:cNvPr>
          <p:cNvSpPr txBox="1"/>
          <p:nvPr/>
        </p:nvSpPr>
        <p:spPr>
          <a:xfrm>
            <a:off x="925931" y="678055"/>
            <a:ext cx="4873129" cy="646331"/>
          </a:xfrm>
          <a:prstGeom prst="rect">
            <a:avLst/>
          </a:prstGeom>
          <a:noFill/>
        </p:spPr>
        <p:txBody>
          <a:bodyPr wrap="none" lIns="0" rIns="0" rtlCol="0">
            <a:spAutoFit/>
          </a:bodyPr>
          <a:lstStyle/>
          <a:p>
            <a:r>
              <a:rPr lang="en-VN" sz="3600" b="1">
                <a:solidFill>
                  <a:srgbClr val="333399"/>
                </a:solidFill>
                <a:latin typeface="Arial" panose="020B0604020202020204" pitchFamily="34" charset="0"/>
                <a:cs typeface="Arial" panose="020B0604020202020204" pitchFamily="34" charset="0"/>
              </a:rPr>
              <a:t>TÀI LIỆU THAM KHẢO</a:t>
            </a:r>
          </a:p>
        </p:txBody>
      </p:sp>
      <p:pic>
        <p:nvPicPr>
          <p:cNvPr id="2" name="Picture 1">
            <a:extLst>
              <a:ext uri="{FF2B5EF4-FFF2-40B4-BE49-F238E27FC236}">
                <a16:creationId xmlns:a16="http://schemas.microsoft.com/office/drawing/2014/main" id="{2D027DD6-A439-260F-FF2F-028CB03DC54D}"/>
              </a:ext>
            </a:extLst>
          </p:cNvPr>
          <p:cNvPicPr>
            <a:picLocks noChangeAspect="1"/>
          </p:cNvPicPr>
          <p:nvPr/>
        </p:nvPicPr>
        <p:blipFill rotWithShape="1">
          <a:blip r:embed="rId3"/>
          <a:srcRect l="37093" t="43105" r="17496" b="32047"/>
          <a:stretch/>
        </p:blipFill>
        <p:spPr>
          <a:xfrm>
            <a:off x="10878723" y="6472052"/>
            <a:ext cx="1139136" cy="267194"/>
          </a:xfrm>
          <a:prstGeom prst="rect">
            <a:avLst/>
          </a:prstGeom>
        </p:spPr>
      </p:pic>
      <p:sp>
        <p:nvSpPr>
          <p:cNvPr id="3" name="TextBox 2">
            <a:extLst>
              <a:ext uri="{FF2B5EF4-FFF2-40B4-BE49-F238E27FC236}">
                <a16:creationId xmlns:a16="http://schemas.microsoft.com/office/drawing/2014/main" id="{BDA9AEA1-46DD-9720-B709-DF7CB2474AC4}"/>
              </a:ext>
            </a:extLst>
          </p:cNvPr>
          <p:cNvSpPr txBox="1"/>
          <p:nvPr/>
        </p:nvSpPr>
        <p:spPr>
          <a:xfrm>
            <a:off x="821759" y="1324386"/>
            <a:ext cx="9650298" cy="2262671"/>
          </a:xfrm>
          <a:prstGeom prst="rect">
            <a:avLst/>
          </a:prstGeom>
          <a:noFill/>
        </p:spPr>
        <p:txBody>
          <a:bodyPr wrap="square" lIns="91440" tIns="45720" rIns="91440" bIns="45720" rtlCol="0" anchor="t">
            <a:spAutoFit/>
          </a:bodyPr>
          <a:lstStyle/>
          <a:p>
            <a:pPr marL="342900" indent="-342900" algn="just">
              <a:lnSpc>
                <a:spcPct val="150000"/>
              </a:lnSpc>
              <a:buFont typeface="+mj-lt"/>
              <a:buAutoNum type="arabicPeriod"/>
            </a:pPr>
            <a:r>
              <a:rPr lang="vi-VN" sz="1600">
                <a:latin typeface="Arial"/>
                <a:cs typeface="Arial"/>
              </a:rPr>
              <a:t>Lu, Peiling et al. MuseCoco: Generating Symbolic Music from Text. 2023. arXiv: 2306.00110 [cs.SD]. </a:t>
            </a:r>
          </a:p>
          <a:p>
            <a:pPr marL="342900" indent="-342900" algn="just">
              <a:lnSpc>
                <a:spcPct val="150000"/>
              </a:lnSpc>
              <a:buFont typeface="+mj-lt"/>
              <a:buAutoNum type="arabicPeriod"/>
            </a:pPr>
            <a:r>
              <a:rPr lang="vi-VN" sz="1600">
                <a:latin typeface="Arial"/>
                <a:cs typeface="Arial"/>
              </a:rPr>
              <a:t>Agostinelli, Andrea et al. MusicLM: Generating Music From Text. 2023. arXiv: 2301.11325 [cs.SD].</a:t>
            </a:r>
          </a:p>
          <a:p>
            <a:pPr marL="342900" indent="-342900" algn="just">
              <a:lnSpc>
                <a:spcPct val="150000"/>
              </a:lnSpc>
              <a:buFont typeface="+mj-lt"/>
              <a:buAutoNum type="arabicPeriod"/>
            </a:pPr>
            <a:r>
              <a:rPr lang="vi-VN" sz="1600">
                <a:latin typeface="Arial"/>
                <a:cs typeface="Arial"/>
              </a:rPr>
              <a:t>Hayes, Thomas et al. MUGEN: A Playground for Video-Audio-Text Multimodal Understanding and GENeration. 2022. arXiv: 2204.08058 [cs.CV]. </a:t>
            </a:r>
          </a:p>
          <a:p>
            <a:pPr marL="342900" indent="-342900" algn="just">
              <a:lnSpc>
                <a:spcPct val="150000"/>
              </a:lnSpc>
              <a:buFont typeface="+mj-lt"/>
              <a:buAutoNum type="arabicPeriod"/>
            </a:pPr>
            <a:endParaRPr lang="vi-VN" sz="1600">
              <a:latin typeface="Arial"/>
              <a:cs typeface="Arial"/>
            </a:endParaRPr>
          </a:p>
          <a:p>
            <a:pPr marL="342900" indent="-342900" algn="just">
              <a:lnSpc>
                <a:spcPct val="150000"/>
              </a:lnSpc>
              <a:buFont typeface="+mj-lt"/>
              <a:buAutoNum type="arabicPeriod"/>
            </a:pPr>
            <a:endParaRPr lang="vi-VN" sz="1600">
              <a:latin typeface="Arial"/>
              <a:cs typeface="Arial"/>
            </a:endParaRPr>
          </a:p>
        </p:txBody>
      </p:sp>
      <p:sp>
        <p:nvSpPr>
          <p:cNvPr id="7" name="Slide Number Placeholder 6">
            <a:extLst>
              <a:ext uri="{FF2B5EF4-FFF2-40B4-BE49-F238E27FC236}">
                <a16:creationId xmlns:a16="http://schemas.microsoft.com/office/drawing/2014/main" id="{EC8DE8B3-D12F-6D35-ABC6-425D3F4350FF}"/>
              </a:ext>
            </a:extLst>
          </p:cNvPr>
          <p:cNvSpPr>
            <a:spLocks noGrp="1"/>
          </p:cNvSpPr>
          <p:nvPr>
            <p:ph type="sldNum" sz="quarter" idx="12"/>
          </p:nvPr>
        </p:nvSpPr>
        <p:spPr/>
        <p:txBody>
          <a:bodyPr/>
          <a:lstStyle/>
          <a:p>
            <a:fld id="{330EA680-D336-4FF7-8B7A-9848BB0A1C32}" type="slidenum">
              <a:rPr lang="en-US" smtClean="0"/>
              <a:t>35</a:t>
            </a:fld>
            <a:endParaRPr lang="en-US"/>
          </a:p>
        </p:txBody>
      </p:sp>
    </p:spTree>
    <p:extLst>
      <p:ext uri="{BB962C8B-B14F-4D97-AF65-F5344CB8AC3E}">
        <p14:creationId xmlns:p14="http://schemas.microsoft.com/office/powerpoint/2010/main" val="17940447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2916E48-1754-8F38-833D-FEAFF4A1FAB7}"/>
              </a:ext>
            </a:extLst>
          </p:cNvPr>
          <p:cNvSpPr txBox="1"/>
          <p:nvPr/>
        </p:nvSpPr>
        <p:spPr>
          <a:xfrm>
            <a:off x="1628431" y="3105834"/>
            <a:ext cx="8935138" cy="646331"/>
          </a:xfrm>
          <a:prstGeom prst="rect">
            <a:avLst/>
          </a:prstGeom>
          <a:noFill/>
        </p:spPr>
        <p:txBody>
          <a:bodyPr wrap="none" lIns="0" tIns="45720" rIns="0" bIns="45720" rtlCol="0" anchor="t">
            <a:spAutoFit/>
          </a:bodyPr>
          <a:lstStyle/>
          <a:p>
            <a:pPr algn="ctr"/>
            <a:r>
              <a:rPr lang="en-VN" sz="3600" b="1">
                <a:solidFill>
                  <a:srgbClr val="333399"/>
                </a:solidFill>
                <a:latin typeface="Arial"/>
                <a:cs typeface="Arial"/>
              </a:rPr>
              <a:t>CẢM ƠN QUÝ THẦY CÔ ĐÃ LẮNG NGHE</a:t>
            </a:r>
            <a:endParaRPr lang="en-US"/>
          </a:p>
        </p:txBody>
      </p:sp>
      <p:pic>
        <p:nvPicPr>
          <p:cNvPr id="2" name="Picture 1">
            <a:extLst>
              <a:ext uri="{FF2B5EF4-FFF2-40B4-BE49-F238E27FC236}">
                <a16:creationId xmlns:a16="http://schemas.microsoft.com/office/drawing/2014/main" id="{2D027DD6-A439-260F-FF2F-028CB03DC54D}"/>
              </a:ext>
            </a:extLst>
          </p:cNvPr>
          <p:cNvPicPr>
            <a:picLocks noChangeAspect="1"/>
          </p:cNvPicPr>
          <p:nvPr/>
        </p:nvPicPr>
        <p:blipFill rotWithShape="1">
          <a:blip r:embed="rId3"/>
          <a:srcRect l="37093" t="43105" r="17496" b="32047"/>
          <a:stretch/>
        </p:blipFill>
        <p:spPr>
          <a:xfrm>
            <a:off x="10878723" y="6472052"/>
            <a:ext cx="1139136" cy="267194"/>
          </a:xfrm>
          <a:prstGeom prst="rect">
            <a:avLst/>
          </a:prstGeom>
        </p:spPr>
      </p:pic>
      <p:sp>
        <p:nvSpPr>
          <p:cNvPr id="6" name="Slide Number Placeholder 5">
            <a:extLst>
              <a:ext uri="{FF2B5EF4-FFF2-40B4-BE49-F238E27FC236}">
                <a16:creationId xmlns:a16="http://schemas.microsoft.com/office/drawing/2014/main" id="{B46036AB-F561-A696-F470-41701FC08B78}"/>
              </a:ext>
            </a:extLst>
          </p:cNvPr>
          <p:cNvSpPr>
            <a:spLocks noGrp="1"/>
          </p:cNvSpPr>
          <p:nvPr>
            <p:ph type="sldNum" sz="quarter" idx="12"/>
          </p:nvPr>
        </p:nvSpPr>
        <p:spPr/>
        <p:txBody>
          <a:bodyPr/>
          <a:lstStyle/>
          <a:p>
            <a:fld id="{330EA680-D336-4FF7-8B7A-9848BB0A1C32}" type="slidenum">
              <a:rPr lang="en-US" smtClean="0"/>
              <a:t>36</a:t>
            </a:fld>
            <a:endParaRPr lang="en-US"/>
          </a:p>
        </p:txBody>
      </p:sp>
    </p:spTree>
    <p:extLst>
      <p:ext uri="{BB962C8B-B14F-4D97-AF65-F5344CB8AC3E}">
        <p14:creationId xmlns:p14="http://schemas.microsoft.com/office/powerpoint/2010/main" val="371082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2916E48-1754-8F38-833D-FEAFF4A1FAB7}"/>
              </a:ext>
            </a:extLst>
          </p:cNvPr>
          <p:cNvSpPr txBox="1"/>
          <p:nvPr/>
        </p:nvSpPr>
        <p:spPr>
          <a:xfrm>
            <a:off x="925931" y="678055"/>
            <a:ext cx="4021935" cy="646331"/>
          </a:xfrm>
          <a:prstGeom prst="rect">
            <a:avLst/>
          </a:prstGeom>
          <a:noFill/>
        </p:spPr>
        <p:txBody>
          <a:bodyPr wrap="none" lIns="0" rIns="0" rtlCol="0">
            <a:spAutoFit/>
          </a:bodyPr>
          <a:lstStyle/>
          <a:p>
            <a:r>
              <a:rPr lang="en-VN" sz="3600" b="1">
                <a:solidFill>
                  <a:srgbClr val="333399"/>
                </a:solidFill>
                <a:latin typeface="Arial" panose="020B0604020202020204" pitchFamily="34" charset="0"/>
                <a:cs typeface="Arial" panose="020B0604020202020204" pitchFamily="34" charset="0"/>
              </a:rPr>
              <a:t>1. Giới thiệu đề tài</a:t>
            </a:r>
          </a:p>
        </p:txBody>
      </p:sp>
      <p:sp>
        <p:nvSpPr>
          <p:cNvPr id="3" name="TextBox 2">
            <a:extLst>
              <a:ext uri="{FF2B5EF4-FFF2-40B4-BE49-F238E27FC236}">
                <a16:creationId xmlns:a16="http://schemas.microsoft.com/office/drawing/2014/main" id="{F3B7B9A9-0313-B45D-6965-0782B299A529}"/>
              </a:ext>
            </a:extLst>
          </p:cNvPr>
          <p:cNvSpPr txBox="1"/>
          <p:nvPr/>
        </p:nvSpPr>
        <p:spPr>
          <a:xfrm>
            <a:off x="842805" y="1327972"/>
            <a:ext cx="2473050" cy="338554"/>
          </a:xfrm>
          <a:prstGeom prst="rect">
            <a:avLst/>
          </a:prstGeom>
          <a:noFill/>
        </p:spPr>
        <p:txBody>
          <a:bodyPr wrap="square" rtlCol="0">
            <a:spAutoFit/>
          </a:bodyPr>
          <a:lstStyle/>
          <a:p>
            <a:r>
              <a:rPr lang="en-US" sz="1600" b="1" i="0" u="none" strike="noStrike">
                <a:solidFill>
                  <a:srgbClr val="000000"/>
                </a:solidFill>
                <a:effectLst/>
                <a:latin typeface="Arial" panose="020B0604020202020204" pitchFamily="34" charset="0"/>
                <a:cs typeface="Arial" panose="020B0604020202020204" pitchFamily="34" charset="0"/>
              </a:rPr>
              <a:t>1.3. </a:t>
            </a:r>
            <a:r>
              <a:rPr lang="en-US" sz="1600" b="1" i="0" u="none" strike="noStrike" err="1">
                <a:solidFill>
                  <a:srgbClr val="000000"/>
                </a:solidFill>
                <a:effectLst/>
                <a:latin typeface="Arial" panose="020B0604020202020204" pitchFamily="34" charset="0"/>
                <a:cs typeface="Arial" panose="020B0604020202020204" pitchFamily="34" charset="0"/>
              </a:rPr>
              <a:t>Các</a:t>
            </a:r>
            <a:r>
              <a:rPr lang="en-US" sz="1600" b="1" i="0" u="none" strike="noStrike">
                <a:solidFill>
                  <a:srgbClr val="000000"/>
                </a:solidFill>
                <a:effectLst/>
                <a:latin typeface="Arial" panose="020B0604020202020204" pitchFamily="34" charset="0"/>
                <a:cs typeface="Arial" panose="020B0604020202020204" pitchFamily="34" charset="0"/>
              </a:rPr>
              <a:t> </a:t>
            </a:r>
            <a:r>
              <a:rPr lang="en-US" sz="1600" b="1" i="0" u="none" strike="noStrike" err="1">
                <a:solidFill>
                  <a:srgbClr val="000000"/>
                </a:solidFill>
                <a:effectLst/>
                <a:latin typeface="Arial" panose="020B0604020202020204" pitchFamily="34" charset="0"/>
                <a:cs typeface="Arial" panose="020B0604020202020204" pitchFamily="34" charset="0"/>
              </a:rPr>
              <a:t>bước</a:t>
            </a:r>
            <a:r>
              <a:rPr lang="en-US" sz="1600" b="1" i="0" u="none" strike="noStrike">
                <a:solidFill>
                  <a:srgbClr val="000000"/>
                </a:solidFill>
                <a:effectLst/>
                <a:latin typeface="Arial" panose="020B0604020202020204" pitchFamily="34" charset="0"/>
                <a:cs typeface="Arial" panose="020B0604020202020204" pitchFamily="34" charset="0"/>
              </a:rPr>
              <a:t> </a:t>
            </a:r>
            <a:r>
              <a:rPr lang="en-US" sz="1600" b="1" i="0" u="none" strike="noStrike" err="1">
                <a:solidFill>
                  <a:srgbClr val="000000"/>
                </a:solidFill>
                <a:effectLst/>
                <a:latin typeface="Arial" panose="020B0604020202020204" pitchFamily="34" charset="0"/>
                <a:cs typeface="Arial" panose="020B0604020202020204" pitchFamily="34" charset="0"/>
              </a:rPr>
              <a:t>tiếp</a:t>
            </a:r>
            <a:r>
              <a:rPr lang="en-US" sz="1600" b="1" i="0" u="none" strike="noStrike">
                <a:solidFill>
                  <a:srgbClr val="000000"/>
                </a:solidFill>
                <a:effectLst/>
                <a:latin typeface="Arial" panose="020B0604020202020204" pitchFamily="34" charset="0"/>
                <a:cs typeface="Arial" panose="020B0604020202020204" pitchFamily="34" charset="0"/>
              </a:rPr>
              <a:t> </a:t>
            </a:r>
            <a:r>
              <a:rPr lang="en-US" sz="1600" b="1" i="0" u="none" strike="noStrike" err="1">
                <a:solidFill>
                  <a:srgbClr val="000000"/>
                </a:solidFill>
                <a:effectLst/>
                <a:latin typeface="Arial" panose="020B0604020202020204" pitchFamily="34" charset="0"/>
                <a:cs typeface="Arial" panose="020B0604020202020204" pitchFamily="34" charset="0"/>
              </a:rPr>
              <a:t>cận</a:t>
            </a:r>
            <a:endParaRPr lang="en-US" sz="1600" b="1" i="0" u="none" strike="noStrike">
              <a:solidFill>
                <a:srgbClr val="000000"/>
              </a:solidFill>
              <a:effectLst/>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39FD5353-49D9-6CA8-A1E2-FAE9C6D3239C}"/>
              </a:ext>
            </a:extLst>
          </p:cNvPr>
          <p:cNvSpPr txBox="1"/>
          <p:nvPr/>
        </p:nvSpPr>
        <p:spPr>
          <a:xfrm>
            <a:off x="6500077" y="1327972"/>
            <a:ext cx="2473050" cy="338554"/>
          </a:xfrm>
          <a:prstGeom prst="rect">
            <a:avLst/>
          </a:prstGeom>
          <a:noFill/>
        </p:spPr>
        <p:txBody>
          <a:bodyPr wrap="square" rtlCol="0">
            <a:spAutoFit/>
          </a:bodyPr>
          <a:lstStyle/>
          <a:p>
            <a:r>
              <a:rPr lang="en-US" sz="1600" b="1" i="0" u="none" strike="noStrike">
                <a:solidFill>
                  <a:srgbClr val="000000"/>
                </a:solidFill>
                <a:effectLst/>
                <a:latin typeface="Arial" panose="020B0604020202020204" pitchFamily="34" charset="0"/>
                <a:cs typeface="Arial" panose="020B0604020202020204" pitchFamily="34" charset="0"/>
              </a:rPr>
              <a:t>1.4. </a:t>
            </a:r>
            <a:r>
              <a:rPr lang="en-US" sz="1600" b="1" i="0" u="none" strike="noStrike" err="1">
                <a:solidFill>
                  <a:srgbClr val="000000"/>
                </a:solidFill>
                <a:effectLst/>
                <a:latin typeface="Arial" panose="020B0604020202020204" pitchFamily="34" charset="0"/>
                <a:cs typeface="Arial" panose="020B0604020202020204" pitchFamily="34" charset="0"/>
              </a:rPr>
              <a:t>Đóng</a:t>
            </a:r>
            <a:r>
              <a:rPr lang="en-US" sz="1600" b="1" i="0" u="none" strike="noStrike">
                <a:solidFill>
                  <a:srgbClr val="000000"/>
                </a:solidFill>
                <a:effectLst/>
                <a:latin typeface="Arial" panose="020B0604020202020204" pitchFamily="34" charset="0"/>
                <a:cs typeface="Arial" panose="020B0604020202020204" pitchFamily="34" charset="0"/>
              </a:rPr>
              <a:t> </a:t>
            </a:r>
            <a:r>
              <a:rPr lang="en-US" sz="1600" b="1" i="0" u="none" strike="noStrike" err="1">
                <a:solidFill>
                  <a:srgbClr val="000000"/>
                </a:solidFill>
                <a:effectLst/>
                <a:latin typeface="Arial" panose="020B0604020202020204" pitchFamily="34" charset="0"/>
                <a:cs typeface="Arial" panose="020B0604020202020204" pitchFamily="34" charset="0"/>
              </a:rPr>
              <a:t>góp</a:t>
            </a:r>
            <a:endParaRPr lang="en-US" sz="1600" b="1" i="0" u="none" strike="noStrike">
              <a:solidFill>
                <a:srgbClr val="000000"/>
              </a:solidFill>
              <a:effectLst/>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7C4E3588-D77C-E63D-7A7B-73FEB5C0B097}"/>
              </a:ext>
            </a:extLst>
          </p:cNvPr>
          <p:cNvSpPr txBox="1"/>
          <p:nvPr/>
        </p:nvSpPr>
        <p:spPr>
          <a:xfrm>
            <a:off x="6500077" y="1711348"/>
            <a:ext cx="5144872" cy="3370666"/>
          </a:xfrm>
          <a:prstGeom prst="rect">
            <a:avLst/>
          </a:prstGeom>
          <a:noFill/>
        </p:spPr>
        <p:txBody>
          <a:bodyPr wrap="square" lIns="91440" tIns="45720" rIns="91440" bIns="45720" rtlCol="0" anchor="t">
            <a:spAutoFit/>
          </a:bodyPr>
          <a:lstStyle/>
          <a:p>
            <a:pPr marL="342900" lvl="0" indent="-342900" algn="just">
              <a:lnSpc>
                <a:spcPct val="150000"/>
              </a:lnSpc>
              <a:buFont typeface="Wingdings" pitchFamily="2" charset="2"/>
              <a:buChar char="Ø"/>
            </a:pPr>
            <a:r>
              <a:rPr lang="vi-VN" sz="1600">
                <a:effectLst/>
                <a:latin typeface="Arial" panose="020B0604020202020204" pitchFamily="34" charset="0"/>
                <a:ea typeface="Times New Roman" panose="02020603050405020304" pitchFamily="18" charset="0"/>
                <a:cs typeface="Arial" panose="020B0604020202020204" pitchFamily="34" charset="0"/>
              </a:rPr>
              <a:t>Mô hình sinh nhạc với đầu vào là mô tả tiếng Anh hoặc tiếng Việt.</a:t>
            </a:r>
            <a:endParaRPr lang="en-VN" sz="1600">
              <a:effectLst/>
              <a:latin typeface="Arial" panose="020B0604020202020204" pitchFamily="34" charset="0"/>
              <a:ea typeface="Times New Roman" panose="02020603050405020304" pitchFamily="18" charset="0"/>
              <a:cs typeface="Arial" panose="020B0604020202020204" pitchFamily="34" charset="0"/>
            </a:endParaRPr>
          </a:p>
          <a:p>
            <a:pPr marL="342900" lvl="0" indent="-342900" algn="just">
              <a:lnSpc>
                <a:spcPct val="150000"/>
              </a:lnSpc>
              <a:buFont typeface="Wingdings" pitchFamily="2" charset="2"/>
              <a:buChar char="Ø"/>
            </a:pPr>
            <a:r>
              <a:rPr lang="en-VN" sz="1600">
                <a:effectLst/>
                <a:latin typeface="Arial" panose="020B0604020202020204" pitchFamily="34" charset="0"/>
                <a:ea typeface="Times New Roman" panose="02020603050405020304" pitchFamily="18" charset="0"/>
                <a:cs typeface="Arial" panose="020B0604020202020204" pitchFamily="34" charset="0"/>
              </a:rPr>
              <a:t>Phần mềm sinh nhạc theo yêu cầu.</a:t>
            </a:r>
          </a:p>
          <a:p>
            <a:pPr marL="342900" lvl="0" indent="-342900" algn="just">
              <a:lnSpc>
                <a:spcPct val="150000"/>
              </a:lnSpc>
              <a:buFont typeface="Wingdings" pitchFamily="2" charset="2"/>
              <a:buChar char="Ø"/>
            </a:pPr>
            <a:r>
              <a:rPr lang="en-VN" sz="1600">
                <a:latin typeface="Arial" panose="020B0604020202020204" pitchFamily="34" charset="0"/>
                <a:ea typeface="Times New Roman" panose="02020603050405020304" pitchFamily="18" charset="0"/>
                <a:cs typeface="Arial" panose="020B0604020202020204" pitchFamily="34" charset="0"/>
              </a:rPr>
              <a:t>Giải pháp hậu xử lý dữ liệu âm nhạc (dạng MIDI).</a:t>
            </a:r>
          </a:p>
          <a:p>
            <a:pPr marL="342900" indent="-342900" algn="just">
              <a:lnSpc>
                <a:spcPct val="150000"/>
              </a:lnSpc>
              <a:buFont typeface="Wingdings" pitchFamily="2" charset="2"/>
              <a:buChar char="Ø"/>
            </a:pPr>
            <a:r>
              <a:rPr lang="en-VN" sz="1600">
                <a:effectLst/>
                <a:latin typeface="Arial"/>
                <a:ea typeface="Times New Roman" panose="02020603050405020304" pitchFamily="18" charset="0"/>
                <a:cs typeface="Arial"/>
              </a:rPr>
              <a:t>Kỹ thuật cào dữ liệu</a:t>
            </a:r>
            <a:r>
              <a:rPr lang="en-VN" sz="1600">
                <a:latin typeface="Arial"/>
                <a:ea typeface="Times New Roman" panose="02020603050405020304" pitchFamily="18" charset="0"/>
                <a:cs typeface="Arial"/>
              </a:rPr>
              <a:t>.</a:t>
            </a:r>
          </a:p>
          <a:p>
            <a:pPr marL="342900" indent="-342900" algn="just">
              <a:lnSpc>
                <a:spcPct val="150000"/>
              </a:lnSpc>
              <a:buFont typeface="Wingdings" pitchFamily="2" charset="2"/>
              <a:buChar char="Ø"/>
            </a:pPr>
            <a:r>
              <a:rPr lang="en-VN" sz="1600">
                <a:effectLst/>
                <a:latin typeface="Arial"/>
                <a:ea typeface="Times New Roman" panose="02020603050405020304" pitchFamily="18" charset="0"/>
                <a:cs typeface="Arial"/>
              </a:rPr>
              <a:t>Bài báo khoa học </a:t>
            </a:r>
            <a:r>
              <a:rPr lang="en-VN" sz="1600">
                <a:latin typeface="Arial"/>
                <a:ea typeface="Times New Roman" panose="02020603050405020304" pitchFamily="18" charset="0"/>
                <a:cs typeface="Arial"/>
              </a:rPr>
              <a:t>nộp đến </a:t>
            </a:r>
            <a:r>
              <a:rPr lang="en-US" sz="1600" b="1">
                <a:effectLst/>
                <a:latin typeface="Arial"/>
                <a:ea typeface="Times New Roman" panose="02020603050405020304" pitchFamily="18" charset="0"/>
                <a:cs typeface="Arial"/>
              </a:rPr>
              <a:t>The 2</a:t>
            </a:r>
            <a:r>
              <a:rPr lang="en-US" sz="1600" b="1" baseline="30000">
                <a:effectLst/>
                <a:latin typeface="Arial"/>
                <a:ea typeface="Times New Roman" panose="02020603050405020304" pitchFamily="18" charset="0"/>
                <a:cs typeface="Arial"/>
              </a:rPr>
              <a:t>nd</a:t>
            </a:r>
            <a:r>
              <a:rPr lang="en-US" sz="1600" b="1">
                <a:effectLst/>
                <a:latin typeface="Arial"/>
                <a:ea typeface="Times New Roman" panose="02020603050405020304" pitchFamily="18" charset="0"/>
                <a:cs typeface="Arial"/>
              </a:rPr>
              <a:t> International Conference on Intelligent Systems and Data Science (ISDS 2024) </a:t>
            </a:r>
            <a:r>
              <a:rPr lang="en-US" sz="1600" i="1">
                <a:effectLst/>
                <a:latin typeface="Arial"/>
                <a:ea typeface="Times New Roman" panose="02020603050405020304" pitchFamily="18" charset="0"/>
                <a:cs typeface="Arial"/>
              </a:rPr>
              <a:t>(</a:t>
            </a:r>
            <a:r>
              <a:rPr lang="en-US" sz="1600" i="1" err="1">
                <a:effectLst/>
                <a:latin typeface="Arial"/>
                <a:ea typeface="Times New Roman" panose="02020603050405020304" pitchFamily="18" charset="0"/>
                <a:cs typeface="Arial"/>
              </a:rPr>
              <a:t>xem</a:t>
            </a:r>
            <a:r>
              <a:rPr lang="en-US" sz="1600" i="1">
                <a:effectLst/>
                <a:latin typeface="Arial"/>
                <a:ea typeface="Times New Roman" panose="02020603050405020304" pitchFamily="18" charset="0"/>
                <a:cs typeface="Arial"/>
              </a:rPr>
              <a:t> </a:t>
            </a:r>
            <a:r>
              <a:rPr lang="en-US" sz="1600" i="1" err="1">
                <a:effectLst/>
                <a:latin typeface="Arial"/>
                <a:ea typeface="Times New Roman" panose="02020603050405020304" pitchFamily="18" charset="0"/>
                <a:cs typeface="Arial"/>
              </a:rPr>
              <a:t>thông</a:t>
            </a:r>
            <a:r>
              <a:rPr lang="en-US" sz="1600" i="1">
                <a:effectLst/>
                <a:latin typeface="Arial"/>
                <a:ea typeface="Times New Roman" panose="02020603050405020304" pitchFamily="18" charset="0"/>
                <a:cs typeface="Arial"/>
              </a:rPr>
              <a:t> tin </a:t>
            </a:r>
            <a:r>
              <a:rPr lang="en-US" sz="1600" i="1" err="1">
                <a:effectLst/>
                <a:latin typeface="Arial"/>
                <a:ea typeface="Times New Roman" panose="02020603050405020304" pitchFamily="18" charset="0"/>
                <a:cs typeface="Arial"/>
              </a:rPr>
              <a:t>hội</a:t>
            </a:r>
            <a:r>
              <a:rPr lang="en-US" sz="1600" i="1">
                <a:effectLst/>
                <a:latin typeface="Arial"/>
                <a:ea typeface="Times New Roman" panose="02020603050405020304" pitchFamily="18" charset="0"/>
                <a:cs typeface="Arial"/>
              </a:rPr>
              <a:t> </a:t>
            </a:r>
            <a:r>
              <a:rPr lang="en-US" sz="1600" i="1" err="1">
                <a:effectLst/>
                <a:latin typeface="Arial"/>
                <a:ea typeface="Times New Roman" panose="02020603050405020304" pitchFamily="18" charset="0"/>
                <a:cs typeface="Arial"/>
              </a:rPr>
              <a:t>nghị</a:t>
            </a:r>
            <a:r>
              <a:rPr lang="en-US" sz="1600" i="1">
                <a:effectLst/>
                <a:latin typeface="Arial"/>
                <a:ea typeface="Times New Roman" panose="02020603050405020304" pitchFamily="18" charset="0"/>
                <a:cs typeface="Arial"/>
              </a:rPr>
              <a:t> </a:t>
            </a:r>
            <a:r>
              <a:rPr lang="en-US" sz="1600" i="1" err="1">
                <a:effectLst/>
                <a:latin typeface="Arial"/>
                <a:ea typeface="Times New Roman" panose="02020603050405020304" pitchFamily="18" charset="0"/>
                <a:cs typeface="Arial"/>
              </a:rPr>
              <a:t>ở</a:t>
            </a:r>
            <a:r>
              <a:rPr lang="en-US" sz="1600" i="1">
                <a:effectLst/>
                <a:latin typeface="Arial"/>
                <a:ea typeface="Times New Roman" panose="02020603050405020304" pitchFamily="18" charset="0"/>
                <a:cs typeface="Arial"/>
              </a:rPr>
              <a:t> </a:t>
            </a:r>
            <a:r>
              <a:rPr lang="en-US" sz="1600" i="1" err="1">
                <a:effectLst/>
                <a:latin typeface="Arial"/>
                <a:ea typeface="Times New Roman" panose="02020603050405020304" pitchFamily="18" charset="0"/>
                <a:cs typeface="Arial"/>
              </a:rPr>
              <a:t>trang</a:t>
            </a:r>
            <a:r>
              <a:rPr lang="en-US" sz="1600" i="1">
                <a:effectLst/>
                <a:latin typeface="Arial"/>
                <a:ea typeface="Times New Roman" panose="02020603050405020304" pitchFamily="18" charset="0"/>
                <a:cs typeface="Arial"/>
              </a:rPr>
              <a:t> </a:t>
            </a:r>
            <a:r>
              <a:rPr lang="en-US" sz="1600" i="1" err="1">
                <a:effectLst/>
                <a:latin typeface="Arial"/>
                <a:ea typeface="Times New Roman" panose="02020603050405020304" pitchFamily="18" charset="0"/>
                <a:cs typeface="Arial"/>
              </a:rPr>
              <a:t>sau</a:t>
            </a:r>
            <a:r>
              <a:rPr lang="en-US" sz="1600" i="1">
                <a:effectLst/>
                <a:latin typeface="Arial"/>
                <a:ea typeface="Times New Roman" panose="02020603050405020304" pitchFamily="18" charset="0"/>
                <a:cs typeface="Arial"/>
              </a:rPr>
              <a:t>)</a:t>
            </a:r>
            <a:r>
              <a:rPr lang="en-VN" sz="1600" i="1">
                <a:effectLst/>
                <a:latin typeface="Arial"/>
                <a:ea typeface="Times New Roman" panose="02020603050405020304" pitchFamily="18" charset="0"/>
                <a:cs typeface="Arial"/>
              </a:rPr>
              <a:t>.</a:t>
            </a:r>
          </a:p>
        </p:txBody>
      </p:sp>
      <p:pic>
        <p:nvPicPr>
          <p:cNvPr id="4" name="Picture 3">
            <a:extLst>
              <a:ext uri="{FF2B5EF4-FFF2-40B4-BE49-F238E27FC236}">
                <a16:creationId xmlns:a16="http://schemas.microsoft.com/office/drawing/2014/main" id="{C416F2F9-DA98-D26A-AFBD-BA075994481A}"/>
              </a:ext>
            </a:extLst>
          </p:cNvPr>
          <p:cNvPicPr>
            <a:picLocks noChangeAspect="1"/>
          </p:cNvPicPr>
          <p:nvPr/>
        </p:nvPicPr>
        <p:blipFill rotWithShape="1">
          <a:blip r:embed="rId3"/>
          <a:srcRect l="37093" t="43105" r="17496" b="32047"/>
          <a:stretch/>
        </p:blipFill>
        <p:spPr>
          <a:xfrm>
            <a:off x="10878723" y="6472052"/>
            <a:ext cx="1139136" cy="267194"/>
          </a:xfrm>
          <a:prstGeom prst="rect">
            <a:avLst/>
          </a:prstGeom>
        </p:spPr>
      </p:pic>
      <p:sp>
        <p:nvSpPr>
          <p:cNvPr id="13" name="TextBox 12">
            <a:extLst>
              <a:ext uri="{FF2B5EF4-FFF2-40B4-BE49-F238E27FC236}">
                <a16:creationId xmlns:a16="http://schemas.microsoft.com/office/drawing/2014/main" id="{173254AD-2374-3E1B-208B-DE6020F8B9F4}"/>
              </a:ext>
            </a:extLst>
          </p:cNvPr>
          <p:cNvSpPr txBox="1"/>
          <p:nvPr/>
        </p:nvSpPr>
        <p:spPr>
          <a:xfrm>
            <a:off x="1786474" y="6399153"/>
            <a:ext cx="2530907" cy="335156"/>
          </a:xfrm>
          <a:prstGeom prst="rect">
            <a:avLst/>
          </a:prstGeom>
          <a:noFill/>
        </p:spPr>
        <p:txBody>
          <a:bodyPr wrap="square" rtlCol="0">
            <a:spAutoFit/>
          </a:bodyPr>
          <a:lstStyle/>
          <a:p>
            <a:pPr algn="ctr">
              <a:lnSpc>
                <a:spcPct val="150000"/>
              </a:lnSpc>
            </a:pPr>
            <a:r>
              <a:rPr lang="vi-VN" sz="1200" b="1">
                <a:latin typeface="Arial" panose="020B0604020202020204" pitchFamily="34" charset="0"/>
                <a:cs typeface="Arial" panose="020B0604020202020204" pitchFamily="34" charset="0"/>
              </a:rPr>
              <a:t>Sơ đồ các bước tiếp cận</a:t>
            </a:r>
          </a:p>
        </p:txBody>
      </p:sp>
      <p:pic>
        <p:nvPicPr>
          <p:cNvPr id="17" name="Picture 16">
            <a:extLst>
              <a:ext uri="{FF2B5EF4-FFF2-40B4-BE49-F238E27FC236}">
                <a16:creationId xmlns:a16="http://schemas.microsoft.com/office/drawing/2014/main" id="{25E6B074-BFDB-9318-F568-E1B55314A8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931" y="1711347"/>
            <a:ext cx="4240980" cy="4732973"/>
          </a:xfrm>
          <a:prstGeom prst="rect">
            <a:avLst/>
          </a:prstGeom>
          <a:effectLst>
            <a:outerShdw blurRad="50800" dist="38100" dir="8100000" algn="tr" rotWithShape="0">
              <a:prstClr val="black">
                <a:alpha val="10000"/>
              </a:prstClr>
            </a:outerShdw>
          </a:effectLst>
        </p:spPr>
      </p:pic>
      <p:sp>
        <p:nvSpPr>
          <p:cNvPr id="21" name="Slide Number Placeholder 20">
            <a:extLst>
              <a:ext uri="{FF2B5EF4-FFF2-40B4-BE49-F238E27FC236}">
                <a16:creationId xmlns:a16="http://schemas.microsoft.com/office/drawing/2014/main" id="{77373EC1-A53D-2DD8-7EC2-F009A0A24BFC}"/>
              </a:ext>
            </a:extLst>
          </p:cNvPr>
          <p:cNvSpPr>
            <a:spLocks noGrp="1"/>
          </p:cNvSpPr>
          <p:nvPr>
            <p:ph type="sldNum" sz="quarter" idx="12"/>
          </p:nvPr>
        </p:nvSpPr>
        <p:spPr/>
        <p:txBody>
          <a:bodyPr/>
          <a:lstStyle/>
          <a:p>
            <a:fld id="{330EA680-D336-4FF7-8B7A-9848BB0A1C32}" type="slidenum">
              <a:rPr lang="en-US" smtClean="0"/>
              <a:t>4</a:t>
            </a:fld>
            <a:endParaRPr lang="en-US"/>
          </a:p>
        </p:txBody>
      </p:sp>
    </p:spTree>
    <p:extLst>
      <p:ext uri="{BB962C8B-B14F-4D97-AF65-F5344CB8AC3E}">
        <p14:creationId xmlns:p14="http://schemas.microsoft.com/office/powerpoint/2010/main" val="1895075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D0238A9-FDB8-D037-C33A-BB75DEBFA6AB}"/>
              </a:ext>
            </a:extLst>
          </p:cNvPr>
          <p:cNvPicPr>
            <a:picLocks noChangeAspect="1"/>
          </p:cNvPicPr>
          <p:nvPr/>
        </p:nvPicPr>
        <p:blipFill rotWithShape="1">
          <a:blip r:embed="rId3">
            <a:extLst>
              <a:ext uri="{28A0092B-C50C-407E-A947-70E740481C1C}">
                <a14:useLocalDpi xmlns:a14="http://schemas.microsoft.com/office/drawing/2010/main" val="0"/>
              </a:ext>
            </a:extLst>
          </a:blip>
          <a:srcRect l="-232" t="5933" r="14464" b="4720"/>
          <a:stretch/>
        </p:blipFill>
        <p:spPr>
          <a:xfrm>
            <a:off x="174141" y="59377"/>
            <a:ext cx="10342440" cy="6739246"/>
          </a:xfrm>
          <a:prstGeom prst="rect">
            <a:avLst/>
          </a:prstGeom>
        </p:spPr>
      </p:pic>
      <p:pic>
        <p:nvPicPr>
          <p:cNvPr id="4" name="Picture 3">
            <a:extLst>
              <a:ext uri="{FF2B5EF4-FFF2-40B4-BE49-F238E27FC236}">
                <a16:creationId xmlns:a16="http://schemas.microsoft.com/office/drawing/2014/main" id="{C416F2F9-DA98-D26A-AFBD-BA075994481A}"/>
              </a:ext>
            </a:extLst>
          </p:cNvPr>
          <p:cNvPicPr>
            <a:picLocks noChangeAspect="1"/>
          </p:cNvPicPr>
          <p:nvPr/>
        </p:nvPicPr>
        <p:blipFill rotWithShape="1">
          <a:blip r:embed="rId4"/>
          <a:srcRect l="37093" t="43105" r="17496" b="32047"/>
          <a:stretch/>
        </p:blipFill>
        <p:spPr>
          <a:xfrm>
            <a:off x="10878723" y="6472052"/>
            <a:ext cx="1139136" cy="267194"/>
          </a:xfrm>
          <a:prstGeom prst="rect">
            <a:avLst/>
          </a:prstGeom>
        </p:spPr>
      </p:pic>
      <p:sp>
        <p:nvSpPr>
          <p:cNvPr id="21" name="Slide Number Placeholder 20">
            <a:extLst>
              <a:ext uri="{FF2B5EF4-FFF2-40B4-BE49-F238E27FC236}">
                <a16:creationId xmlns:a16="http://schemas.microsoft.com/office/drawing/2014/main" id="{77373EC1-A53D-2DD8-7EC2-F009A0A24BFC}"/>
              </a:ext>
            </a:extLst>
          </p:cNvPr>
          <p:cNvSpPr>
            <a:spLocks noGrp="1"/>
          </p:cNvSpPr>
          <p:nvPr>
            <p:ph type="sldNum" sz="quarter" idx="12"/>
          </p:nvPr>
        </p:nvSpPr>
        <p:spPr/>
        <p:txBody>
          <a:bodyPr/>
          <a:lstStyle/>
          <a:p>
            <a:fld id="{330EA680-D336-4FF7-8B7A-9848BB0A1C32}" type="slidenum">
              <a:rPr lang="en-US" smtClean="0"/>
              <a:t>5</a:t>
            </a:fld>
            <a:endParaRPr lang="en-US"/>
          </a:p>
        </p:txBody>
      </p:sp>
    </p:spTree>
    <p:extLst>
      <p:ext uri="{BB962C8B-B14F-4D97-AF65-F5344CB8AC3E}">
        <p14:creationId xmlns:p14="http://schemas.microsoft.com/office/powerpoint/2010/main" val="2669869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2916E48-1754-8F38-833D-FEAFF4A1FAB7}"/>
              </a:ext>
            </a:extLst>
          </p:cNvPr>
          <p:cNvSpPr txBox="1"/>
          <p:nvPr/>
        </p:nvSpPr>
        <p:spPr>
          <a:xfrm>
            <a:off x="925931" y="678055"/>
            <a:ext cx="5001369" cy="646331"/>
          </a:xfrm>
          <a:prstGeom prst="rect">
            <a:avLst/>
          </a:prstGeom>
          <a:noFill/>
        </p:spPr>
        <p:txBody>
          <a:bodyPr wrap="none" lIns="0" rIns="0" rtlCol="0">
            <a:spAutoFit/>
          </a:bodyPr>
          <a:lstStyle/>
          <a:p>
            <a:r>
              <a:rPr lang="en-VN" sz="3600" b="1">
                <a:solidFill>
                  <a:srgbClr val="333399"/>
                </a:solidFill>
                <a:latin typeface="Arial" panose="020B0604020202020204" pitchFamily="34" charset="0"/>
                <a:cs typeface="Arial" panose="020B0604020202020204" pitchFamily="34" charset="0"/>
              </a:rPr>
              <a:t>2. Công trình liên quan</a:t>
            </a:r>
          </a:p>
        </p:txBody>
      </p:sp>
      <p:sp>
        <p:nvSpPr>
          <p:cNvPr id="2" name="TextBox 1">
            <a:extLst>
              <a:ext uri="{FF2B5EF4-FFF2-40B4-BE49-F238E27FC236}">
                <a16:creationId xmlns:a16="http://schemas.microsoft.com/office/drawing/2014/main" id="{49C4855F-21FB-39A6-288E-676B5F1F4185}"/>
              </a:ext>
            </a:extLst>
          </p:cNvPr>
          <p:cNvSpPr txBox="1"/>
          <p:nvPr/>
        </p:nvSpPr>
        <p:spPr>
          <a:xfrm>
            <a:off x="842805" y="1327972"/>
            <a:ext cx="2473050" cy="338554"/>
          </a:xfrm>
          <a:prstGeom prst="rect">
            <a:avLst/>
          </a:prstGeom>
          <a:noFill/>
        </p:spPr>
        <p:txBody>
          <a:bodyPr wrap="square" rtlCol="0">
            <a:spAutoFit/>
          </a:bodyPr>
          <a:lstStyle/>
          <a:p>
            <a:r>
              <a:rPr lang="en-US" sz="1600" b="1">
                <a:solidFill>
                  <a:srgbClr val="000000"/>
                </a:solidFill>
                <a:latin typeface="Arial" panose="020B0604020202020204" pitchFamily="34" charset="0"/>
                <a:cs typeface="Arial" panose="020B0604020202020204" pitchFamily="34" charset="0"/>
              </a:rPr>
              <a:t>2</a:t>
            </a:r>
            <a:r>
              <a:rPr lang="en-US" sz="1600" b="1" i="0" u="none" strike="noStrike">
                <a:solidFill>
                  <a:srgbClr val="000000"/>
                </a:solidFill>
                <a:effectLst/>
                <a:latin typeface="Arial" panose="020B0604020202020204" pitchFamily="34" charset="0"/>
                <a:cs typeface="Arial" panose="020B0604020202020204" pitchFamily="34" charset="0"/>
              </a:rPr>
              <a:t>.1. </a:t>
            </a:r>
            <a:r>
              <a:rPr lang="en-US" sz="1600" b="1" i="0" u="none" strike="noStrike" err="1">
                <a:solidFill>
                  <a:srgbClr val="000000"/>
                </a:solidFill>
                <a:effectLst/>
                <a:latin typeface="Arial" panose="020B0604020202020204" pitchFamily="34" charset="0"/>
                <a:cs typeface="Arial" panose="020B0604020202020204" pitchFamily="34" charset="0"/>
              </a:rPr>
              <a:t>Các</a:t>
            </a:r>
            <a:r>
              <a:rPr lang="en-US" sz="1600" b="1" i="0" u="none" strike="noStrike">
                <a:solidFill>
                  <a:srgbClr val="000000"/>
                </a:solidFill>
                <a:effectLst/>
                <a:latin typeface="Arial" panose="020B0604020202020204" pitchFamily="34" charset="0"/>
                <a:cs typeface="Arial" panose="020B0604020202020204" pitchFamily="34" charset="0"/>
              </a:rPr>
              <a:t> </a:t>
            </a:r>
            <a:r>
              <a:rPr lang="en-US" sz="1600" b="1" i="0" u="none" strike="noStrike" err="1">
                <a:solidFill>
                  <a:srgbClr val="000000"/>
                </a:solidFill>
                <a:effectLst/>
                <a:latin typeface="Arial" panose="020B0604020202020204" pitchFamily="34" charset="0"/>
                <a:cs typeface="Arial" panose="020B0604020202020204" pitchFamily="34" charset="0"/>
              </a:rPr>
              <a:t>nghiên</a:t>
            </a:r>
            <a:r>
              <a:rPr lang="en-US" sz="1600" b="1" i="0" u="none" strike="noStrike">
                <a:solidFill>
                  <a:srgbClr val="000000"/>
                </a:solidFill>
                <a:effectLst/>
                <a:latin typeface="Arial" panose="020B0604020202020204" pitchFamily="34" charset="0"/>
                <a:cs typeface="Arial" panose="020B0604020202020204" pitchFamily="34" charset="0"/>
              </a:rPr>
              <a:t> </a:t>
            </a:r>
            <a:r>
              <a:rPr lang="en-US" sz="1600" b="1" i="0" u="none" strike="noStrike" err="1">
                <a:solidFill>
                  <a:srgbClr val="000000"/>
                </a:solidFill>
                <a:effectLst/>
                <a:latin typeface="Arial" panose="020B0604020202020204" pitchFamily="34" charset="0"/>
                <a:cs typeface="Arial" panose="020B0604020202020204" pitchFamily="34" charset="0"/>
              </a:rPr>
              <a:t>cứu</a:t>
            </a:r>
            <a:endParaRPr lang="en-US" sz="1600" b="1" i="0" u="none" strike="noStrike">
              <a:solidFill>
                <a:srgbClr val="000000"/>
              </a:solidFill>
              <a:effectLst/>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E1729C1-DBBE-178F-C768-875787881250}"/>
              </a:ext>
            </a:extLst>
          </p:cNvPr>
          <p:cNvSpPr txBox="1"/>
          <p:nvPr/>
        </p:nvSpPr>
        <p:spPr>
          <a:xfrm>
            <a:off x="842805" y="1666526"/>
            <a:ext cx="5253195" cy="2262671"/>
          </a:xfrm>
          <a:prstGeom prst="rect">
            <a:avLst/>
          </a:prstGeom>
          <a:noFill/>
        </p:spPr>
        <p:txBody>
          <a:bodyPr wrap="square" rtlCol="0">
            <a:spAutoFit/>
          </a:bodyPr>
          <a:lstStyle/>
          <a:p>
            <a:pPr marL="342900" lvl="0" indent="-342900" algn="just">
              <a:lnSpc>
                <a:spcPct val="150000"/>
              </a:lnSpc>
              <a:buFont typeface="Wingdings" pitchFamily="2" charset="2"/>
              <a:buChar char="Ø"/>
            </a:pPr>
            <a:r>
              <a:rPr lang="vi-VN" sz="1600" b="1" dirty="0">
                <a:latin typeface="Arial" panose="020B0604020202020204" pitchFamily="34" charset="0"/>
                <a:cs typeface="Arial" panose="020B0604020202020204" pitchFamily="34" charset="0"/>
              </a:rPr>
              <a:t>MuseCoCo</a:t>
            </a:r>
            <a:r>
              <a:rPr lang="vi-VN" sz="1600" baseline="30000" dirty="0">
                <a:latin typeface="Arial" panose="020B0604020202020204" pitchFamily="34" charset="0"/>
                <a:cs typeface="Arial" panose="020B0604020202020204" pitchFamily="34" charset="0"/>
              </a:rPr>
              <a:t>[1]</a:t>
            </a:r>
            <a:r>
              <a:rPr lang="vi-VN" sz="1600" b="1" dirty="0">
                <a:latin typeface="Arial" panose="020B0604020202020204" pitchFamily="34" charset="0"/>
                <a:cs typeface="Arial" panose="020B0604020202020204" pitchFamily="34" charset="0"/>
              </a:rPr>
              <a:t>:</a:t>
            </a:r>
            <a:r>
              <a:rPr lang="vi-VN" sz="1600" dirty="0">
                <a:latin typeface="Arial" panose="020B0604020202020204" pitchFamily="34" charset="0"/>
                <a:cs typeface="Arial" panose="020B0604020202020204" pitchFamily="34" charset="0"/>
              </a:rPr>
              <a:t> text-to-midi, văn bản mô tả mang tính kỹ thuật và cảm tính.</a:t>
            </a:r>
          </a:p>
          <a:p>
            <a:pPr marL="342900" lvl="0" indent="-342900" algn="just">
              <a:lnSpc>
                <a:spcPct val="150000"/>
              </a:lnSpc>
              <a:buFont typeface="Wingdings" pitchFamily="2" charset="2"/>
              <a:buChar char="Ø"/>
            </a:pPr>
            <a:r>
              <a:rPr lang="vi-VN" sz="1600" b="1" dirty="0">
                <a:latin typeface="Arial" panose="020B0604020202020204" pitchFamily="34" charset="0"/>
                <a:cs typeface="Arial" panose="020B0604020202020204" pitchFamily="34" charset="0"/>
              </a:rPr>
              <a:t>MusicLM</a:t>
            </a:r>
            <a:r>
              <a:rPr lang="vi-VN" sz="1600" baseline="30000" dirty="0">
                <a:latin typeface="Arial" panose="020B0604020202020204" pitchFamily="34" charset="0"/>
                <a:cs typeface="Arial" panose="020B0604020202020204" pitchFamily="34" charset="0"/>
              </a:rPr>
              <a:t>[2]</a:t>
            </a:r>
            <a:r>
              <a:rPr lang="vi-VN" sz="1600" b="1" dirty="0">
                <a:latin typeface="Arial" panose="020B0604020202020204" pitchFamily="34" charset="0"/>
                <a:cs typeface="Arial" panose="020B0604020202020204" pitchFamily="34" charset="0"/>
              </a:rPr>
              <a:t>:</a:t>
            </a:r>
            <a:r>
              <a:rPr lang="vi-VN" sz="1600" dirty="0">
                <a:latin typeface="Arial" panose="020B0604020202020204" pitchFamily="34" charset="0"/>
                <a:cs typeface="Arial" panose="020B0604020202020204" pitchFamily="34" charset="0"/>
              </a:rPr>
              <a:t> text-to-audio, văn bản mô tả mang tính kỹ thuật lẫn ngữ cảnh.</a:t>
            </a:r>
          </a:p>
          <a:p>
            <a:pPr marL="342900" lvl="0" indent="-342900" algn="just">
              <a:lnSpc>
                <a:spcPct val="150000"/>
              </a:lnSpc>
              <a:buFont typeface="Wingdings" pitchFamily="2" charset="2"/>
              <a:buChar char="Ø"/>
            </a:pPr>
            <a:r>
              <a:rPr lang="vi-VN" sz="1600" b="1" dirty="0">
                <a:latin typeface="Arial" panose="020B0604020202020204" pitchFamily="34" charset="0"/>
                <a:cs typeface="Arial" panose="020B0604020202020204" pitchFamily="34" charset="0"/>
              </a:rPr>
              <a:t>MUGEN</a:t>
            </a:r>
            <a:r>
              <a:rPr lang="vi-VN" sz="1600" baseline="30000" dirty="0">
                <a:latin typeface="Arial" panose="020B0604020202020204" pitchFamily="34" charset="0"/>
                <a:cs typeface="Arial" panose="020B0604020202020204" pitchFamily="34" charset="0"/>
              </a:rPr>
              <a:t>[3]</a:t>
            </a:r>
            <a:r>
              <a:rPr lang="vi-VN" sz="1600" b="1" dirty="0">
                <a:latin typeface="Arial" panose="020B0604020202020204" pitchFamily="34" charset="0"/>
                <a:cs typeface="Arial" panose="020B0604020202020204" pitchFamily="34" charset="0"/>
              </a:rPr>
              <a:t>:</a:t>
            </a:r>
            <a:r>
              <a:rPr lang="vi-VN" sz="1600" dirty="0">
                <a:latin typeface="Arial" panose="020B0604020202020204" pitchFamily="34" charset="0"/>
                <a:cs typeface="Arial" panose="020B0604020202020204" pitchFamily="34" charset="0"/>
              </a:rPr>
              <a:t> text-and-video-to-audio, văn bản mô tả ngữ cảnh và đoạn video về game.</a:t>
            </a:r>
          </a:p>
        </p:txBody>
      </p:sp>
      <p:pic>
        <p:nvPicPr>
          <p:cNvPr id="6" name="Picture 5">
            <a:extLst>
              <a:ext uri="{FF2B5EF4-FFF2-40B4-BE49-F238E27FC236}">
                <a16:creationId xmlns:a16="http://schemas.microsoft.com/office/drawing/2014/main" id="{4987B64F-1BC1-7570-2752-370E7D0EF77B}"/>
              </a:ext>
            </a:extLst>
          </p:cNvPr>
          <p:cNvPicPr>
            <a:picLocks noChangeAspect="1"/>
          </p:cNvPicPr>
          <p:nvPr/>
        </p:nvPicPr>
        <p:blipFill rotWithShape="1">
          <a:blip r:embed="rId3"/>
          <a:srcRect l="37093" t="43105" r="17496" b="32047"/>
          <a:stretch/>
        </p:blipFill>
        <p:spPr>
          <a:xfrm>
            <a:off x="10878723" y="6472052"/>
            <a:ext cx="1139136" cy="267194"/>
          </a:xfrm>
          <a:prstGeom prst="rect">
            <a:avLst/>
          </a:prstGeom>
        </p:spPr>
      </p:pic>
      <p:sp>
        <p:nvSpPr>
          <p:cNvPr id="7" name="TextBox 6">
            <a:extLst>
              <a:ext uri="{FF2B5EF4-FFF2-40B4-BE49-F238E27FC236}">
                <a16:creationId xmlns:a16="http://schemas.microsoft.com/office/drawing/2014/main" id="{BE6CC417-5EA7-C3F3-29D6-7432084123CD}"/>
              </a:ext>
            </a:extLst>
          </p:cNvPr>
          <p:cNvSpPr txBox="1"/>
          <p:nvPr/>
        </p:nvSpPr>
        <p:spPr>
          <a:xfrm>
            <a:off x="6500077" y="1327972"/>
            <a:ext cx="2473050" cy="338554"/>
          </a:xfrm>
          <a:prstGeom prst="rect">
            <a:avLst/>
          </a:prstGeom>
          <a:noFill/>
        </p:spPr>
        <p:txBody>
          <a:bodyPr wrap="square" rtlCol="0">
            <a:spAutoFit/>
          </a:bodyPr>
          <a:lstStyle/>
          <a:p>
            <a:r>
              <a:rPr lang="en-US" sz="1600" b="1">
                <a:solidFill>
                  <a:srgbClr val="000000"/>
                </a:solidFill>
                <a:latin typeface="Arial" panose="020B0604020202020204" pitchFamily="34" charset="0"/>
                <a:cs typeface="Arial" panose="020B0604020202020204" pitchFamily="34" charset="0"/>
              </a:rPr>
              <a:t>2</a:t>
            </a:r>
            <a:r>
              <a:rPr lang="en-US" sz="1600" b="1" i="0" u="none" strike="noStrike">
                <a:solidFill>
                  <a:srgbClr val="000000"/>
                </a:solidFill>
                <a:effectLst/>
                <a:latin typeface="Arial" panose="020B0604020202020204" pitchFamily="34" charset="0"/>
                <a:cs typeface="Arial" panose="020B0604020202020204" pitchFamily="34" charset="0"/>
              </a:rPr>
              <a:t>.2. </a:t>
            </a:r>
            <a:r>
              <a:rPr lang="en-US" sz="1600" b="1" i="0" u="none" strike="noStrike" err="1">
                <a:solidFill>
                  <a:srgbClr val="000000"/>
                </a:solidFill>
                <a:effectLst/>
                <a:latin typeface="Arial" panose="020B0604020202020204" pitchFamily="34" charset="0"/>
                <a:cs typeface="Arial" panose="020B0604020202020204" pitchFamily="34" charset="0"/>
              </a:rPr>
              <a:t>Dữ</a:t>
            </a:r>
            <a:r>
              <a:rPr lang="en-US" sz="1600" b="1" i="0" u="none" strike="noStrike">
                <a:solidFill>
                  <a:srgbClr val="000000"/>
                </a:solidFill>
                <a:effectLst/>
                <a:latin typeface="Arial" panose="020B0604020202020204" pitchFamily="34" charset="0"/>
                <a:cs typeface="Arial" panose="020B0604020202020204" pitchFamily="34" charset="0"/>
              </a:rPr>
              <a:t> </a:t>
            </a:r>
            <a:r>
              <a:rPr lang="en-US" sz="1600" b="1" i="0" u="none" strike="noStrike" err="1">
                <a:solidFill>
                  <a:srgbClr val="000000"/>
                </a:solidFill>
                <a:effectLst/>
                <a:latin typeface="Arial" panose="020B0604020202020204" pitchFamily="34" charset="0"/>
                <a:cs typeface="Arial" panose="020B0604020202020204" pitchFamily="34" charset="0"/>
              </a:rPr>
              <a:t>liệu</a:t>
            </a:r>
            <a:endParaRPr lang="en-US" sz="1600" b="1" i="0" u="none" strike="noStrike">
              <a:solidFill>
                <a:srgbClr val="000000"/>
              </a:solidFill>
              <a:effectLst/>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9EDAC7B8-C0B6-3023-0B68-2BDADA992285}"/>
              </a:ext>
            </a:extLst>
          </p:cNvPr>
          <p:cNvSpPr txBox="1"/>
          <p:nvPr/>
        </p:nvSpPr>
        <p:spPr>
          <a:xfrm>
            <a:off x="6500077" y="1654721"/>
            <a:ext cx="5001369" cy="3001334"/>
          </a:xfrm>
          <a:prstGeom prst="rect">
            <a:avLst/>
          </a:prstGeom>
          <a:noFill/>
        </p:spPr>
        <p:txBody>
          <a:bodyPr wrap="square" rtlCol="0">
            <a:spAutoFit/>
          </a:bodyPr>
          <a:lstStyle/>
          <a:p>
            <a:pPr marL="342900" lvl="0" indent="-342900" algn="just">
              <a:lnSpc>
                <a:spcPct val="150000"/>
              </a:lnSpc>
              <a:buFont typeface="Wingdings" pitchFamily="2" charset="2"/>
              <a:buChar char="Ø"/>
            </a:pPr>
            <a:r>
              <a:rPr lang="vi-VN" sz="1600" b="1">
                <a:latin typeface="Arial" panose="020B0604020202020204" pitchFamily="34" charset="0"/>
                <a:cs typeface="Arial" panose="020B0604020202020204" pitchFamily="34" charset="0"/>
              </a:rPr>
              <a:t>MuseCoCo:</a:t>
            </a:r>
          </a:p>
          <a:p>
            <a:pPr marL="800100" lvl="1" indent="-342900" algn="just">
              <a:lnSpc>
                <a:spcPct val="150000"/>
              </a:lnSpc>
              <a:buFont typeface="Wingdings" pitchFamily="2" charset="2"/>
              <a:buChar char="q"/>
            </a:pPr>
            <a:r>
              <a:rPr lang="vi-VN" sz="1600">
                <a:latin typeface="Arial" panose="020B0604020202020204" pitchFamily="34" charset="0"/>
                <a:cs typeface="Arial" panose="020B0604020202020204" pitchFamily="34" charset="0"/>
              </a:rPr>
              <a:t>Các cặp “text – encoded text”;</a:t>
            </a:r>
          </a:p>
          <a:p>
            <a:pPr marL="800100" lvl="1" indent="-342900" algn="just">
              <a:lnSpc>
                <a:spcPct val="150000"/>
              </a:lnSpc>
              <a:buFont typeface="Wingdings" pitchFamily="2" charset="2"/>
              <a:buChar char="q"/>
            </a:pPr>
            <a:r>
              <a:rPr lang="vi-VN" sz="1600">
                <a:latin typeface="Arial" panose="020B0604020202020204" pitchFamily="34" charset="0"/>
                <a:cs typeface="Arial" panose="020B0604020202020204" pitchFamily="34" charset="0"/>
              </a:rPr>
              <a:t>Các bản nhạc ở định dạng MuseCoCo.</a:t>
            </a:r>
          </a:p>
          <a:p>
            <a:pPr marL="342900" lvl="0" indent="-342900" algn="just">
              <a:lnSpc>
                <a:spcPct val="150000"/>
              </a:lnSpc>
              <a:buFont typeface="Wingdings" pitchFamily="2" charset="2"/>
              <a:buChar char="Ø"/>
            </a:pPr>
            <a:r>
              <a:rPr lang="vi-VN" sz="1600" b="1">
                <a:latin typeface="Arial" panose="020B0604020202020204" pitchFamily="34" charset="0"/>
                <a:cs typeface="Arial" panose="020B0604020202020204" pitchFamily="34" charset="0"/>
              </a:rPr>
              <a:t>ChatGPT:</a:t>
            </a:r>
          </a:p>
          <a:p>
            <a:pPr marL="800100" lvl="1" indent="-342900" algn="just">
              <a:lnSpc>
                <a:spcPct val="150000"/>
              </a:lnSpc>
              <a:buFont typeface="Wingdings" pitchFamily="2" charset="2"/>
              <a:buChar char="q"/>
            </a:pPr>
            <a:r>
              <a:rPr lang="vi-VN" sz="1600">
                <a:latin typeface="Arial" panose="020B0604020202020204" pitchFamily="34" charset="0"/>
                <a:cs typeface="Arial" panose="020B0604020202020204" pitchFamily="34" charset="0"/>
              </a:rPr>
              <a:t>Hỗ trợ tạo các mẫu câu mô tả âm nhạc.</a:t>
            </a:r>
          </a:p>
          <a:p>
            <a:pPr marL="342900" indent="-342900" algn="just">
              <a:lnSpc>
                <a:spcPct val="150000"/>
              </a:lnSpc>
              <a:buFont typeface="Wingdings" pitchFamily="2" charset="2"/>
              <a:buChar char="Ø"/>
            </a:pPr>
            <a:r>
              <a:rPr lang="vi-VN" sz="1600" b="1">
                <a:latin typeface="Arial" panose="020B0604020202020204" pitchFamily="34" charset="0"/>
                <a:cs typeface="Arial" panose="020B0604020202020204" pitchFamily="34" charset="0"/>
              </a:rPr>
              <a:t>Hooktheory:</a:t>
            </a:r>
            <a:r>
              <a:rPr lang="vi-VN" sz="1600">
                <a:latin typeface="Arial" panose="020B0604020202020204" pitchFamily="34" charset="0"/>
                <a:cs typeface="Arial" panose="020B0604020202020204" pitchFamily="34" charset="0"/>
              </a:rPr>
              <a:t> Dữ liệu âm nhạc có thể chuyển về dạng MIDI.</a:t>
            </a:r>
          </a:p>
          <a:p>
            <a:pPr lvl="0" algn="just">
              <a:lnSpc>
                <a:spcPct val="150000"/>
              </a:lnSpc>
            </a:pPr>
            <a:endParaRPr lang="en-VN" sz="1600">
              <a:effectLst/>
              <a:latin typeface="Arial" panose="020B0604020202020204" pitchFamily="34" charset="0"/>
              <a:ea typeface="Times New Roman" panose="02020603050405020304" pitchFamily="18" charset="0"/>
              <a:cs typeface="Arial" panose="020B0604020202020204" pitchFamily="34" charset="0"/>
            </a:endParaRPr>
          </a:p>
        </p:txBody>
      </p:sp>
      <p:sp>
        <p:nvSpPr>
          <p:cNvPr id="11" name="Slide Number Placeholder 10">
            <a:extLst>
              <a:ext uri="{FF2B5EF4-FFF2-40B4-BE49-F238E27FC236}">
                <a16:creationId xmlns:a16="http://schemas.microsoft.com/office/drawing/2014/main" id="{0E2F6B77-A880-233C-BB87-32ECACA138C6}"/>
              </a:ext>
            </a:extLst>
          </p:cNvPr>
          <p:cNvSpPr>
            <a:spLocks noGrp="1"/>
          </p:cNvSpPr>
          <p:nvPr>
            <p:ph type="sldNum" sz="quarter" idx="12"/>
          </p:nvPr>
        </p:nvSpPr>
        <p:spPr/>
        <p:txBody>
          <a:bodyPr/>
          <a:lstStyle/>
          <a:p>
            <a:fld id="{330EA680-D336-4FF7-8B7A-9848BB0A1C32}" type="slidenum">
              <a:rPr lang="en-US" smtClean="0"/>
              <a:t>6</a:t>
            </a:fld>
            <a:endParaRPr lang="en-US"/>
          </a:p>
        </p:txBody>
      </p:sp>
    </p:spTree>
    <p:extLst>
      <p:ext uri="{BB962C8B-B14F-4D97-AF65-F5344CB8AC3E}">
        <p14:creationId xmlns:p14="http://schemas.microsoft.com/office/powerpoint/2010/main" val="1778697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2916E48-1754-8F38-833D-FEAFF4A1FAB7}"/>
              </a:ext>
            </a:extLst>
          </p:cNvPr>
          <p:cNvSpPr txBox="1"/>
          <p:nvPr/>
        </p:nvSpPr>
        <p:spPr>
          <a:xfrm>
            <a:off x="925931" y="678055"/>
            <a:ext cx="5001369" cy="646331"/>
          </a:xfrm>
          <a:prstGeom prst="rect">
            <a:avLst/>
          </a:prstGeom>
          <a:noFill/>
        </p:spPr>
        <p:txBody>
          <a:bodyPr wrap="none" lIns="0" rIns="0" rtlCol="0">
            <a:spAutoFit/>
          </a:bodyPr>
          <a:lstStyle/>
          <a:p>
            <a:r>
              <a:rPr lang="en-VN" sz="3600" b="1">
                <a:solidFill>
                  <a:srgbClr val="333399"/>
                </a:solidFill>
                <a:latin typeface="Arial" panose="020B0604020202020204" pitchFamily="34" charset="0"/>
                <a:cs typeface="Arial" panose="020B0604020202020204" pitchFamily="34" charset="0"/>
              </a:rPr>
              <a:t>2. Công trình liên quan</a:t>
            </a:r>
          </a:p>
        </p:txBody>
      </p:sp>
      <p:sp>
        <p:nvSpPr>
          <p:cNvPr id="3" name="TextBox 2">
            <a:extLst>
              <a:ext uri="{FF2B5EF4-FFF2-40B4-BE49-F238E27FC236}">
                <a16:creationId xmlns:a16="http://schemas.microsoft.com/office/drawing/2014/main" id="{F3B7B9A9-0313-B45D-6965-0782B299A529}"/>
              </a:ext>
            </a:extLst>
          </p:cNvPr>
          <p:cNvSpPr txBox="1"/>
          <p:nvPr/>
        </p:nvSpPr>
        <p:spPr>
          <a:xfrm>
            <a:off x="842805" y="1327972"/>
            <a:ext cx="2473050" cy="338554"/>
          </a:xfrm>
          <a:prstGeom prst="rect">
            <a:avLst/>
          </a:prstGeom>
          <a:noFill/>
        </p:spPr>
        <p:txBody>
          <a:bodyPr wrap="square" rtlCol="0">
            <a:spAutoFit/>
          </a:bodyPr>
          <a:lstStyle/>
          <a:p>
            <a:r>
              <a:rPr lang="en-US" sz="1600" b="1">
                <a:solidFill>
                  <a:srgbClr val="000000"/>
                </a:solidFill>
                <a:latin typeface="Arial" panose="020B0604020202020204" pitchFamily="34" charset="0"/>
                <a:cs typeface="Arial" panose="020B0604020202020204" pitchFamily="34" charset="0"/>
              </a:rPr>
              <a:t>2</a:t>
            </a:r>
            <a:r>
              <a:rPr lang="en-US" sz="1600" b="1" i="0" u="none" strike="noStrike">
                <a:solidFill>
                  <a:srgbClr val="000000"/>
                </a:solidFill>
                <a:effectLst/>
                <a:latin typeface="Arial" panose="020B0604020202020204" pitchFamily="34" charset="0"/>
                <a:cs typeface="Arial" panose="020B0604020202020204" pitchFamily="34" charset="0"/>
              </a:rPr>
              <a:t>.3. </a:t>
            </a:r>
            <a:r>
              <a:rPr lang="en-US" sz="1600" b="1" i="0" u="none" strike="noStrike" err="1">
                <a:solidFill>
                  <a:srgbClr val="000000"/>
                </a:solidFill>
                <a:effectLst/>
                <a:latin typeface="Arial" panose="020B0604020202020204" pitchFamily="34" charset="0"/>
                <a:cs typeface="Arial" panose="020B0604020202020204" pitchFamily="34" charset="0"/>
              </a:rPr>
              <a:t>Cơ</a:t>
            </a:r>
            <a:r>
              <a:rPr lang="en-US" sz="1600" b="1" i="0" u="none" strike="noStrike">
                <a:solidFill>
                  <a:srgbClr val="000000"/>
                </a:solidFill>
                <a:effectLst/>
                <a:latin typeface="Arial" panose="020B0604020202020204" pitchFamily="34" charset="0"/>
                <a:cs typeface="Arial" panose="020B0604020202020204" pitchFamily="34" charset="0"/>
              </a:rPr>
              <a:t> </a:t>
            </a:r>
            <a:r>
              <a:rPr lang="en-US" sz="1600" b="1" i="0" u="none" strike="noStrike" err="1">
                <a:solidFill>
                  <a:srgbClr val="000000"/>
                </a:solidFill>
                <a:effectLst/>
                <a:latin typeface="Arial" panose="020B0604020202020204" pitchFamily="34" charset="0"/>
                <a:cs typeface="Arial" panose="020B0604020202020204" pitchFamily="34" charset="0"/>
              </a:rPr>
              <a:t>sở</a:t>
            </a:r>
            <a:r>
              <a:rPr lang="en-US" sz="1600" b="1" i="0" u="none" strike="noStrike">
                <a:solidFill>
                  <a:srgbClr val="000000"/>
                </a:solidFill>
                <a:effectLst/>
                <a:latin typeface="Arial" panose="020B0604020202020204" pitchFamily="34" charset="0"/>
                <a:cs typeface="Arial" panose="020B0604020202020204" pitchFamily="34" charset="0"/>
              </a:rPr>
              <a:t> </a:t>
            </a:r>
            <a:r>
              <a:rPr lang="en-US" sz="1600" b="1" i="0" u="none" strike="noStrike" err="1">
                <a:solidFill>
                  <a:srgbClr val="000000"/>
                </a:solidFill>
                <a:effectLst/>
                <a:latin typeface="Arial" panose="020B0604020202020204" pitchFamily="34" charset="0"/>
                <a:cs typeface="Arial" panose="020B0604020202020204" pitchFamily="34" charset="0"/>
              </a:rPr>
              <a:t>lý</a:t>
            </a:r>
            <a:r>
              <a:rPr lang="en-US" sz="1600" b="1" i="0" u="none" strike="noStrike">
                <a:solidFill>
                  <a:srgbClr val="000000"/>
                </a:solidFill>
                <a:effectLst/>
                <a:latin typeface="Arial" panose="020B0604020202020204" pitchFamily="34" charset="0"/>
                <a:cs typeface="Arial" panose="020B0604020202020204" pitchFamily="34" charset="0"/>
              </a:rPr>
              <a:t> </a:t>
            </a:r>
            <a:r>
              <a:rPr lang="en-US" sz="1600" b="1" i="0" u="none" strike="noStrike" err="1">
                <a:solidFill>
                  <a:srgbClr val="000000"/>
                </a:solidFill>
                <a:effectLst/>
                <a:latin typeface="Arial" panose="020B0604020202020204" pitchFamily="34" charset="0"/>
                <a:cs typeface="Arial" panose="020B0604020202020204" pitchFamily="34" charset="0"/>
              </a:rPr>
              <a:t>thuyết</a:t>
            </a:r>
            <a:endParaRPr lang="en-US" sz="1600" b="1" i="0" u="none" strike="noStrike">
              <a:solidFill>
                <a:srgbClr val="000000"/>
              </a:solidFill>
              <a:effectLst/>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5A87D2AE-CC2F-DB4F-3669-D49E08778701}"/>
              </a:ext>
            </a:extLst>
          </p:cNvPr>
          <p:cNvSpPr txBox="1"/>
          <p:nvPr/>
        </p:nvSpPr>
        <p:spPr>
          <a:xfrm>
            <a:off x="842805" y="1666526"/>
            <a:ext cx="5049996" cy="2262671"/>
          </a:xfrm>
          <a:prstGeom prst="rect">
            <a:avLst/>
          </a:prstGeom>
          <a:noFill/>
        </p:spPr>
        <p:txBody>
          <a:bodyPr wrap="square" rtlCol="0">
            <a:spAutoFit/>
          </a:bodyPr>
          <a:lstStyle/>
          <a:p>
            <a:pPr marL="342900" lvl="0" indent="-342900" algn="just">
              <a:lnSpc>
                <a:spcPct val="150000"/>
              </a:lnSpc>
              <a:buFont typeface="Wingdings" pitchFamily="2" charset="2"/>
              <a:buChar char="Ø"/>
            </a:pPr>
            <a:r>
              <a:rPr lang="vi-VN" sz="1600">
                <a:effectLst/>
                <a:latin typeface="Arial" panose="020B0604020202020204" pitchFamily="34" charset="0"/>
                <a:ea typeface="Times New Roman" panose="02020603050405020304" pitchFamily="18" charset="0"/>
                <a:cs typeface="Arial" panose="020B0604020202020204" pitchFamily="34" charset="0"/>
              </a:rPr>
              <a:t>Nhạc lý</a:t>
            </a:r>
            <a:endParaRPr lang="en-VN" sz="1600">
              <a:effectLst/>
              <a:latin typeface="Arial" panose="020B0604020202020204" pitchFamily="34" charset="0"/>
              <a:ea typeface="Times New Roman" panose="02020603050405020304" pitchFamily="18" charset="0"/>
              <a:cs typeface="Arial" panose="020B0604020202020204" pitchFamily="34" charset="0"/>
            </a:endParaRPr>
          </a:p>
          <a:p>
            <a:pPr marL="342900" indent="-342900" algn="just">
              <a:lnSpc>
                <a:spcPct val="150000"/>
              </a:lnSpc>
              <a:buFont typeface="Wingdings" pitchFamily="2" charset="2"/>
              <a:buChar char="Ø"/>
            </a:pPr>
            <a:r>
              <a:rPr lang="vi-VN" sz="1600">
                <a:latin typeface="Arial" panose="020B0604020202020204" pitchFamily="34" charset="0"/>
                <a:cs typeface="Arial" panose="020B0604020202020204" pitchFamily="34" charset="0"/>
              </a:rPr>
              <a:t>Kỹ thuật huấn luyện:</a:t>
            </a:r>
          </a:p>
          <a:p>
            <a:pPr marL="800100" lvl="1" indent="-342900" algn="just">
              <a:lnSpc>
                <a:spcPct val="150000"/>
              </a:lnSpc>
              <a:buFont typeface="Wingdings" pitchFamily="2" charset="2"/>
              <a:buChar char="q"/>
            </a:pPr>
            <a:r>
              <a:rPr lang="vi-VN" sz="1600">
                <a:latin typeface="Arial" panose="020B0604020202020204" pitchFamily="34" charset="0"/>
                <a:cs typeface="Arial" panose="020B0604020202020204" pitchFamily="34" charset="0"/>
              </a:rPr>
              <a:t>Masked Language Modelling</a:t>
            </a:r>
          </a:p>
          <a:p>
            <a:pPr marL="800100" lvl="1" indent="-342900" algn="just">
              <a:lnSpc>
                <a:spcPct val="150000"/>
              </a:lnSpc>
              <a:buFont typeface="Wingdings" pitchFamily="2" charset="2"/>
              <a:buChar char="q"/>
            </a:pPr>
            <a:r>
              <a:rPr lang="vi-VN" sz="1600">
                <a:latin typeface="Arial" panose="020B0604020202020204" pitchFamily="34" charset="0"/>
                <a:cs typeface="Arial" panose="020B0604020202020204" pitchFamily="34" charset="0"/>
              </a:rPr>
              <a:t>Casual Language Modelling </a:t>
            </a:r>
          </a:p>
          <a:p>
            <a:pPr marL="800100" lvl="1" indent="-342900" algn="just">
              <a:lnSpc>
                <a:spcPct val="150000"/>
              </a:lnSpc>
              <a:buFont typeface="Wingdings" pitchFamily="2" charset="2"/>
              <a:buChar char="q"/>
            </a:pPr>
            <a:r>
              <a:rPr lang="vi-VN" sz="1600">
                <a:latin typeface="Arial" panose="020B0604020202020204" pitchFamily="34" charset="0"/>
                <a:cs typeface="Arial" panose="020B0604020202020204" pitchFamily="34" charset="0"/>
              </a:rPr>
              <a:t>LoRA</a:t>
            </a:r>
          </a:p>
          <a:p>
            <a:pPr marL="800100" lvl="1" indent="-342900" algn="just">
              <a:lnSpc>
                <a:spcPct val="150000"/>
              </a:lnSpc>
              <a:buFont typeface="Wingdings" pitchFamily="2" charset="2"/>
              <a:buChar char="q"/>
            </a:pPr>
            <a:r>
              <a:rPr lang="vi-VN" sz="1600">
                <a:latin typeface="Arial" panose="020B0604020202020204" pitchFamily="34" charset="0"/>
                <a:cs typeface="Arial" panose="020B0604020202020204" pitchFamily="34" charset="0"/>
              </a:rPr>
              <a:t>Fairseq</a:t>
            </a:r>
          </a:p>
        </p:txBody>
      </p:sp>
      <p:sp>
        <p:nvSpPr>
          <p:cNvPr id="5" name="TextBox 4">
            <a:extLst>
              <a:ext uri="{FF2B5EF4-FFF2-40B4-BE49-F238E27FC236}">
                <a16:creationId xmlns:a16="http://schemas.microsoft.com/office/drawing/2014/main" id="{0DD88E06-37BD-BE8C-3D25-75E5EBE40DD0}"/>
              </a:ext>
            </a:extLst>
          </p:cNvPr>
          <p:cNvSpPr txBox="1"/>
          <p:nvPr/>
        </p:nvSpPr>
        <p:spPr>
          <a:xfrm>
            <a:off x="6500076" y="1327972"/>
            <a:ext cx="3101123" cy="338554"/>
          </a:xfrm>
          <a:prstGeom prst="rect">
            <a:avLst/>
          </a:prstGeom>
          <a:noFill/>
        </p:spPr>
        <p:txBody>
          <a:bodyPr wrap="square" rtlCol="0">
            <a:spAutoFit/>
          </a:bodyPr>
          <a:lstStyle/>
          <a:p>
            <a:r>
              <a:rPr lang="en-US" sz="1600" b="1">
                <a:solidFill>
                  <a:srgbClr val="000000"/>
                </a:solidFill>
                <a:latin typeface="Arial" panose="020B0604020202020204" pitchFamily="34" charset="0"/>
                <a:cs typeface="Arial" panose="020B0604020202020204" pitchFamily="34" charset="0"/>
              </a:rPr>
              <a:t>2</a:t>
            </a:r>
            <a:r>
              <a:rPr lang="en-US" sz="1600" b="1" i="0" u="none" strike="noStrike">
                <a:solidFill>
                  <a:srgbClr val="000000"/>
                </a:solidFill>
                <a:effectLst/>
                <a:latin typeface="Arial" panose="020B0604020202020204" pitchFamily="34" charset="0"/>
                <a:cs typeface="Arial" panose="020B0604020202020204" pitchFamily="34" charset="0"/>
              </a:rPr>
              <a:t>.4. </a:t>
            </a:r>
            <a:r>
              <a:rPr lang="en-US" sz="1600" b="1" i="0" u="none" strike="noStrike" err="1">
                <a:solidFill>
                  <a:srgbClr val="000000"/>
                </a:solidFill>
                <a:effectLst/>
                <a:latin typeface="Arial" panose="020B0604020202020204" pitchFamily="34" charset="0"/>
                <a:cs typeface="Arial" panose="020B0604020202020204" pitchFamily="34" charset="0"/>
              </a:rPr>
              <a:t>Mô</a:t>
            </a:r>
            <a:r>
              <a:rPr lang="en-US" sz="1600" b="1" i="0" u="none" strike="noStrike">
                <a:solidFill>
                  <a:srgbClr val="000000"/>
                </a:solidFill>
                <a:effectLst/>
                <a:latin typeface="Arial" panose="020B0604020202020204" pitchFamily="34" charset="0"/>
                <a:cs typeface="Arial" panose="020B0604020202020204" pitchFamily="34" charset="0"/>
              </a:rPr>
              <a:t> </a:t>
            </a:r>
            <a:r>
              <a:rPr lang="en-US" sz="1600" b="1" i="0" u="none" strike="noStrike" err="1">
                <a:solidFill>
                  <a:srgbClr val="000000"/>
                </a:solidFill>
                <a:effectLst/>
                <a:latin typeface="Arial" panose="020B0604020202020204" pitchFamily="34" charset="0"/>
                <a:cs typeface="Arial" panose="020B0604020202020204" pitchFamily="34" charset="0"/>
              </a:rPr>
              <a:t>hình</a:t>
            </a:r>
            <a:r>
              <a:rPr lang="en-US" sz="1600" b="1" i="0" u="none" strike="noStrike">
                <a:solidFill>
                  <a:srgbClr val="000000"/>
                </a:solidFill>
                <a:effectLst/>
                <a:latin typeface="Arial" panose="020B0604020202020204" pitchFamily="34" charset="0"/>
                <a:cs typeface="Arial" panose="020B0604020202020204" pitchFamily="34" charset="0"/>
              </a:rPr>
              <a:t> </a:t>
            </a:r>
            <a:r>
              <a:rPr lang="en-US" sz="1600" b="1" i="0" u="none" strike="noStrike" err="1">
                <a:solidFill>
                  <a:srgbClr val="000000"/>
                </a:solidFill>
                <a:effectLst/>
                <a:latin typeface="Arial" panose="020B0604020202020204" pitchFamily="34" charset="0"/>
                <a:cs typeface="Arial" panose="020B0604020202020204" pitchFamily="34" charset="0"/>
              </a:rPr>
              <a:t>ngôn</a:t>
            </a:r>
            <a:r>
              <a:rPr lang="en-US" sz="1600" b="1" i="0" u="none" strike="noStrike">
                <a:solidFill>
                  <a:srgbClr val="000000"/>
                </a:solidFill>
                <a:effectLst/>
                <a:latin typeface="Arial" panose="020B0604020202020204" pitchFamily="34" charset="0"/>
                <a:cs typeface="Arial" panose="020B0604020202020204" pitchFamily="34" charset="0"/>
              </a:rPr>
              <a:t> </a:t>
            </a:r>
            <a:r>
              <a:rPr lang="en-US" sz="1600" b="1" i="0" u="none" strike="noStrike" err="1">
                <a:solidFill>
                  <a:srgbClr val="000000"/>
                </a:solidFill>
                <a:effectLst/>
                <a:latin typeface="Arial" panose="020B0604020202020204" pitchFamily="34" charset="0"/>
                <a:cs typeface="Arial" panose="020B0604020202020204" pitchFamily="34" charset="0"/>
              </a:rPr>
              <a:t>ngữ</a:t>
            </a:r>
            <a:r>
              <a:rPr lang="en-US" sz="1600" b="1" i="0" u="none" strike="noStrike">
                <a:solidFill>
                  <a:srgbClr val="000000"/>
                </a:solidFill>
                <a:effectLst/>
                <a:latin typeface="Arial" panose="020B0604020202020204" pitchFamily="34" charset="0"/>
                <a:cs typeface="Arial" panose="020B0604020202020204" pitchFamily="34" charset="0"/>
              </a:rPr>
              <a:t> </a:t>
            </a:r>
            <a:r>
              <a:rPr lang="en-US" sz="1600" b="1" i="0" u="none" strike="noStrike" err="1">
                <a:solidFill>
                  <a:srgbClr val="000000"/>
                </a:solidFill>
                <a:effectLst/>
                <a:latin typeface="Arial" panose="020B0604020202020204" pitchFamily="34" charset="0"/>
                <a:cs typeface="Arial" panose="020B0604020202020204" pitchFamily="34" charset="0"/>
              </a:rPr>
              <a:t>lớn</a:t>
            </a:r>
            <a:endParaRPr lang="en-US" sz="1600" b="1" i="0" u="none" strike="noStrike">
              <a:solidFill>
                <a:srgbClr val="000000"/>
              </a:solidFill>
              <a:effectLst/>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075E3A69-9914-8104-663D-86BDA2CAE491}"/>
              </a:ext>
            </a:extLst>
          </p:cNvPr>
          <p:cNvSpPr txBox="1"/>
          <p:nvPr/>
        </p:nvSpPr>
        <p:spPr>
          <a:xfrm>
            <a:off x="6500077" y="1666526"/>
            <a:ext cx="4999195" cy="1154675"/>
          </a:xfrm>
          <a:prstGeom prst="rect">
            <a:avLst/>
          </a:prstGeom>
          <a:noFill/>
        </p:spPr>
        <p:txBody>
          <a:bodyPr wrap="square" rtlCol="0">
            <a:spAutoFit/>
          </a:bodyPr>
          <a:lstStyle/>
          <a:p>
            <a:pPr marL="342900" indent="-342900" algn="just">
              <a:lnSpc>
                <a:spcPct val="150000"/>
              </a:lnSpc>
              <a:buFont typeface="Wingdings" pitchFamily="2" charset="2"/>
              <a:buChar char="Ø"/>
            </a:pPr>
            <a:r>
              <a:rPr lang="vi-VN" sz="1600">
                <a:latin typeface="Arial" panose="020B0604020202020204" pitchFamily="34" charset="0"/>
                <a:cs typeface="Arial" panose="020B0604020202020204" pitchFamily="34" charset="0"/>
              </a:rPr>
              <a:t>Transformer</a:t>
            </a:r>
          </a:p>
          <a:p>
            <a:pPr marL="342900" indent="-342900" algn="just">
              <a:lnSpc>
                <a:spcPct val="150000"/>
              </a:lnSpc>
              <a:buFont typeface="Wingdings" pitchFamily="2" charset="2"/>
              <a:buChar char="Ø"/>
            </a:pPr>
            <a:r>
              <a:rPr lang="vi-VN" sz="1600">
                <a:latin typeface="Arial" panose="020B0604020202020204" pitchFamily="34" charset="0"/>
                <a:cs typeface="Arial" panose="020B0604020202020204" pitchFamily="34" charset="0"/>
              </a:rPr>
              <a:t>BERT</a:t>
            </a:r>
          </a:p>
          <a:p>
            <a:pPr marL="342900" indent="-342900" algn="just">
              <a:lnSpc>
                <a:spcPct val="150000"/>
              </a:lnSpc>
              <a:buFont typeface="Wingdings" pitchFamily="2" charset="2"/>
              <a:buChar char="Ø"/>
            </a:pPr>
            <a:r>
              <a:rPr lang="vi-VN" sz="1600">
                <a:latin typeface="Arial" panose="020B0604020202020204" pitchFamily="34" charset="0"/>
                <a:cs typeface="Arial" panose="020B0604020202020204" pitchFamily="34" charset="0"/>
              </a:rPr>
              <a:t>GPT-2</a:t>
            </a:r>
          </a:p>
        </p:txBody>
      </p:sp>
      <p:pic>
        <p:nvPicPr>
          <p:cNvPr id="7" name="Picture 6">
            <a:extLst>
              <a:ext uri="{FF2B5EF4-FFF2-40B4-BE49-F238E27FC236}">
                <a16:creationId xmlns:a16="http://schemas.microsoft.com/office/drawing/2014/main" id="{8F2E7D91-C435-AEE1-9B92-51DECC1214A2}"/>
              </a:ext>
            </a:extLst>
          </p:cNvPr>
          <p:cNvPicPr>
            <a:picLocks noChangeAspect="1"/>
          </p:cNvPicPr>
          <p:nvPr/>
        </p:nvPicPr>
        <p:blipFill rotWithShape="1">
          <a:blip r:embed="rId3"/>
          <a:srcRect l="37093" t="43105" r="17496" b="32047"/>
          <a:stretch/>
        </p:blipFill>
        <p:spPr>
          <a:xfrm>
            <a:off x="10878723" y="6472052"/>
            <a:ext cx="1139136" cy="267194"/>
          </a:xfrm>
          <a:prstGeom prst="rect">
            <a:avLst/>
          </a:prstGeom>
        </p:spPr>
      </p:pic>
      <p:sp>
        <p:nvSpPr>
          <p:cNvPr id="11" name="Slide Number Placeholder 10">
            <a:extLst>
              <a:ext uri="{FF2B5EF4-FFF2-40B4-BE49-F238E27FC236}">
                <a16:creationId xmlns:a16="http://schemas.microsoft.com/office/drawing/2014/main" id="{8F619CFE-BC8E-1B9D-F9DA-231F641FF45A}"/>
              </a:ext>
            </a:extLst>
          </p:cNvPr>
          <p:cNvSpPr>
            <a:spLocks noGrp="1"/>
          </p:cNvSpPr>
          <p:nvPr>
            <p:ph type="sldNum" sz="quarter" idx="12"/>
          </p:nvPr>
        </p:nvSpPr>
        <p:spPr/>
        <p:txBody>
          <a:bodyPr/>
          <a:lstStyle/>
          <a:p>
            <a:fld id="{330EA680-D336-4FF7-8B7A-9848BB0A1C32}" type="slidenum">
              <a:rPr lang="en-US" smtClean="0"/>
              <a:t>7</a:t>
            </a:fld>
            <a:endParaRPr lang="en-US"/>
          </a:p>
        </p:txBody>
      </p:sp>
    </p:spTree>
    <p:extLst>
      <p:ext uri="{BB962C8B-B14F-4D97-AF65-F5344CB8AC3E}">
        <p14:creationId xmlns:p14="http://schemas.microsoft.com/office/powerpoint/2010/main" val="1267637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2916E48-1754-8F38-833D-FEAFF4A1FAB7}"/>
              </a:ext>
            </a:extLst>
          </p:cNvPr>
          <p:cNvSpPr txBox="1"/>
          <p:nvPr/>
        </p:nvSpPr>
        <p:spPr>
          <a:xfrm>
            <a:off x="925931" y="678055"/>
            <a:ext cx="5305940" cy="646331"/>
          </a:xfrm>
          <a:prstGeom prst="rect">
            <a:avLst/>
          </a:prstGeom>
          <a:noFill/>
        </p:spPr>
        <p:txBody>
          <a:bodyPr wrap="none" lIns="0" rIns="0" rtlCol="0">
            <a:spAutoFit/>
          </a:bodyPr>
          <a:lstStyle/>
          <a:p>
            <a:r>
              <a:rPr lang="en-VN" sz="3600" b="1">
                <a:solidFill>
                  <a:srgbClr val="333399"/>
                </a:solidFill>
                <a:latin typeface="Arial" panose="020B0604020202020204" pitchFamily="34" charset="0"/>
                <a:cs typeface="Arial" panose="020B0604020202020204" pitchFamily="34" charset="0"/>
              </a:rPr>
              <a:t>3. Phương pháp đề xuất</a:t>
            </a:r>
          </a:p>
        </p:txBody>
      </p:sp>
      <p:sp>
        <p:nvSpPr>
          <p:cNvPr id="3" name="TextBox 2">
            <a:extLst>
              <a:ext uri="{FF2B5EF4-FFF2-40B4-BE49-F238E27FC236}">
                <a16:creationId xmlns:a16="http://schemas.microsoft.com/office/drawing/2014/main" id="{F3B7B9A9-0313-B45D-6965-0782B299A529}"/>
              </a:ext>
            </a:extLst>
          </p:cNvPr>
          <p:cNvSpPr txBox="1"/>
          <p:nvPr/>
        </p:nvSpPr>
        <p:spPr>
          <a:xfrm>
            <a:off x="842805" y="1327972"/>
            <a:ext cx="2473050" cy="338554"/>
          </a:xfrm>
          <a:prstGeom prst="rect">
            <a:avLst/>
          </a:prstGeom>
          <a:noFill/>
        </p:spPr>
        <p:txBody>
          <a:bodyPr wrap="square" rtlCol="0">
            <a:spAutoFit/>
          </a:bodyPr>
          <a:lstStyle/>
          <a:p>
            <a:r>
              <a:rPr lang="en-US" sz="1600" b="1" i="0" u="none" strike="noStrike" dirty="0">
                <a:solidFill>
                  <a:srgbClr val="000000"/>
                </a:solidFill>
                <a:effectLst/>
                <a:latin typeface="Arial" panose="020B0604020202020204" pitchFamily="34" charset="0"/>
                <a:cs typeface="Arial" panose="020B0604020202020204" pitchFamily="34" charset="0"/>
              </a:rPr>
              <a:t>3.1. </a:t>
            </a:r>
            <a:r>
              <a:rPr lang="en-US" sz="1600" b="1" i="0" u="none" strike="noStrike" dirty="0" err="1">
                <a:solidFill>
                  <a:srgbClr val="000000"/>
                </a:solidFill>
                <a:effectLst/>
                <a:latin typeface="Arial" panose="020B0604020202020204" pitchFamily="34" charset="0"/>
                <a:cs typeface="Arial" panose="020B0604020202020204" pitchFamily="34" charset="0"/>
              </a:rPr>
              <a:t>Vấn</a:t>
            </a:r>
            <a:r>
              <a:rPr lang="en-US" sz="1600" b="1" i="0" u="none" strike="noStrike" dirty="0">
                <a:solidFill>
                  <a:srgbClr val="000000"/>
                </a:solidFill>
                <a:effectLst/>
                <a:latin typeface="Arial" panose="020B0604020202020204" pitchFamily="34" charset="0"/>
                <a:cs typeface="Arial" panose="020B0604020202020204" pitchFamily="34" charset="0"/>
              </a:rPr>
              <a:t> </a:t>
            </a:r>
            <a:r>
              <a:rPr lang="en-US" sz="1600" b="1" i="0" u="none" strike="noStrike" dirty="0" err="1">
                <a:solidFill>
                  <a:srgbClr val="000000"/>
                </a:solidFill>
                <a:effectLst/>
                <a:latin typeface="Arial" panose="020B0604020202020204" pitchFamily="34" charset="0"/>
                <a:cs typeface="Arial" panose="020B0604020202020204" pitchFamily="34" charset="0"/>
              </a:rPr>
              <a:t>đề</a:t>
            </a:r>
            <a:r>
              <a:rPr lang="en-US" sz="1600" b="1" i="0" u="none" strike="noStrike" dirty="0">
                <a:solidFill>
                  <a:srgbClr val="000000"/>
                </a:solidFill>
                <a:effectLst/>
                <a:latin typeface="Arial" panose="020B0604020202020204" pitchFamily="34" charset="0"/>
                <a:cs typeface="Arial" panose="020B0604020202020204" pitchFamily="34" charset="0"/>
              </a:rPr>
              <a:t> chi </a:t>
            </a:r>
            <a:r>
              <a:rPr lang="en-US" sz="1600" b="1" i="0" u="none" strike="noStrike" dirty="0" err="1">
                <a:solidFill>
                  <a:srgbClr val="000000"/>
                </a:solidFill>
                <a:effectLst/>
                <a:latin typeface="Arial" panose="020B0604020202020204" pitchFamily="34" charset="0"/>
                <a:cs typeface="Arial" panose="020B0604020202020204" pitchFamily="34" charset="0"/>
              </a:rPr>
              <a:t>tiết</a:t>
            </a:r>
            <a:endParaRPr lang="en-US" sz="1600" b="1" i="0" u="none" strike="noStrike" dirty="0">
              <a:solidFill>
                <a:srgbClr val="000000"/>
              </a:solidFill>
              <a:effectLst/>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902B6BC0-1CDF-505C-4BD4-F7E947669BAF}"/>
              </a:ext>
            </a:extLst>
          </p:cNvPr>
          <p:cNvSpPr txBox="1"/>
          <p:nvPr/>
        </p:nvSpPr>
        <p:spPr>
          <a:xfrm>
            <a:off x="842805" y="1677872"/>
            <a:ext cx="5392574" cy="1524007"/>
          </a:xfrm>
          <a:prstGeom prst="rect">
            <a:avLst/>
          </a:prstGeom>
          <a:noFill/>
        </p:spPr>
        <p:txBody>
          <a:bodyPr wrap="square" lIns="91440" tIns="45720" rIns="91440" bIns="45720" rtlCol="0" anchor="t">
            <a:spAutoFit/>
          </a:bodyPr>
          <a:lstStyle/>
          <a:p>
            <a:pPr algn="just">
              <a:lnSpc>
                <a:spcPct val="150000"/>
              </a:lnSpc>
            </a:pPr>
            <a:r>
              <a:rPr lang="vi-VN" sz="1600">
                <a:effectLst/>
                <a:latin typeface="Arial"/>
                <a:ea typeface="Times New Roman" panose="02020603050405020304" pitchFamily="18" charset="0"/>
                <a:cs typeface="Arial"/>
              </a:rPr>
              <a:t>Mô hình sinh nhạc dạng </a:t>
            </a:r>
            <a:r>
              <a:rPr lang="vi-VN" sz="1600" b="1" err="1">
                <a:effectLst/>
                <a:latin typeface="Arial"/>
                <a:ea typeface="Times New Roman" panose="02020603050405020304" pitchFamily="18" charset="0"/>
                <a:cs typeface="Arial"/>
              </a:rPr>
              <a:t>text</a:t>
            </a:r>
            <a:r>
              <a:rPr lang="vi-VN" sz="1600" b="1">
                <a:effectLst/>
                <a:latin typeface="Arial"/>
                <a:ea typeface="Times New Roman" panose="02020603050405020304" pitchFamily="18" charset="0"/>
                <a:cs typeface="Arial"/>
              </a:rPr>
              <a:t>-to-</a:t>
            </a:r>
            <a:r>
              <a:rPr lang="vi-VN" sz="1600" b="1" err="1">
                <a:effectLst/>
                <a:latin typeface="Arial"/>
                <a:ea typeface="Times New Roman" panose="02020603050405020304" pitchFamily="18" charset="0"/>
                <a:cs typeface="Arial"/>
              </a:rPr>
              <a:t>midi</a:t>
            </a:r>
            <a:r>
              <a:rPr lang="vi-VN" sz="1600" b="1">
                <a:latin typeface="Arial"/>
                <a:ea typeface="Times New Roman" panose="02020603050405020304" pitchFamily="18" charset="0"/>
                <a:cs typeface="Arial"/>
              </a:rPr>
              <a:t> </a:t>
            </a:r>
            <a:r>
              <a:rPr lang="vi-VN" sz="1600">
                <a:latin typeface="Arial"/>
                <a:ea typeface="Times New Roman" panose="02020603050405020304" pitchFamily="18" charset="0"/>
                <a:cs typeface="Arial"/>
              </a:rPr>
              <a:t>phải đảm bảo:</a:t>
            </a:r>
            <a:endParaRPr lang="en-US"/>
          </a:p>
          <a:p>
            <a:pPr marL="342900" indent="-342900" algn="just">
              <a:lnSpc>
                <a:spcPct val="150000"/>
              </a:lnSpc>
              <a:buFont typeface="Wingdings" pitchFamily="2" charset="2"/>
              <a:buChar char="Ø"/>
            </a:pPr>
            <a:r>
              <a:rPr lang="en-VN" sz="1600">
                <a:latin typeface="Arial"/>
                <a:cs typeface="Arial"/>
              </a:rPr>
              <a:t>Có nguồn dữ liệu chất lượng cao để huấn luyện.</a:t>
            </a:r>
            <a:endParaRPr lang="vi-VN" sz="1600">
              <a:latin typeface="Arial" panose="020B0604020202020204" pitchFamily="34" charset="0"/>
              <a:cs typeface="Arial" panose="020B0604020202020204" pitchFamily="34" charset="0"/>
            </a:endParaRPr>
          </a:p>
          <a:p>
            <a:pPr marL="342900" indent="-342900" algn="just">
              <a:lnSpc>
                <a:spcPct val="150000"/>
              </a:lnSpc>
              <a:buFont typeface="Wingdings" pitchFamily="2" charset="2"/>
              <a:buChar char="Ø"/>
            </a:pPr>
            <a:r>
              <a:rPr lang="vi-VN" sz="1600">
                <a:latin typeface="Arial"/>
                <a:cs typeface="Arial"/>
              </a:rPr>
              <a:t>Phù hợp với nguồn tài nguyên hiện có.</a:t>
            </a:r>
            <a:endParaRPr lang="vi-VN" sz="1600">
              <a:latin typeface="Arial" panose="020B0604020202020204" pitchFamily="34" charset="0"/>
              <a:cs typeface="Arial" panose="020B0604020202020204" pitchFamily="34" charset="0"/>
            </a:endParaRPr>
          </a:p>
          <a:p>
            <a:pPr marL="342900" indent="-342900" algn="just">
              <a:lnSpc>
                <a:spcPct val="150000"/>
              </a:lnSpc>
              <a:buFont typeface="Wingdings" pitchFamily="2" charset="2"/>
              <a:buChar char="Ø"/>
            </a:pPr>
            <a:r>
              <a:rPr lang="vi-VN" sz="1600">
                <a:latin typeface="Arial"/>
                <a:cs typeface="Arial"/>
              </a:rPr>
              <a:t>Đầu ra đảm bảo tính đúng và chất lượng.</a:t>
            </a:r>
          </a:p>
        </p:txBody>
      </p:sp>
      <p:pic>
        <p:nvPicPr>
          <p:cNvPr id="7" name="Picture 6">
            <a:extLst>
              <a:ext uri="{FF2B5EF4-FFF2-40B4-BE49-F238E27FC236}">
                <a16:creationId xmlns:a16="http://schemas.microsoft.com/office/drawing/2014/main" id="{FF44B91F-EB95-9268-2F8E-EFA33B7740B3}"/>
              </a:ext>
            </a:extLst>
          </p:cNvPr>
          <p:cNvPicPr>
            <a:picLocks noChangeAspect="1"/>
          </p:cNvPicPr>
          <p:nvPr/>
        </p:nvPicPr>
        <p:blipFill rotWithShape="1">
          <a:blip r:embed="rId3"/>
          <a:srcRect l="37093" t="43105" r="17496" b="32047"/>
          <a:stretch/>
        </p:blipFill>
        <p:spPr>
          <a:xfrm>
            <a:off x="10878723" y="6472052"/>
            <a:ext cx="1139136" cy="267194"/>
          </a:xfrm>
          <a:prstGeom prst="rect">
            <a:avLst/>
          </a:prstGeom>
        </p:spPr>
      </p:pic>
      <p:sp>
        <p:nvSpPr>
          <p:cNvPr id="9" name="Slide Number Placeholder 8">
            <a:extLst>
              <a:ext uri="{FF2B5EF4-FFF2-40B4-BE49-F238E27FC236}">
                <a16:creationId xmlns:a16="http://schemas.microsoft.com/office/drawing/2014/main" id="{3D8796E6-4FD2-186E-6FCA-00ECB37E1518}"/>
              </a:ext>
            </a:extLst>
          </p:cNvPr>
          <p:cNvSpPr>
            <a:spLocks noGrp="1"/>
          </p:cNvSpPr>
          <p:nvPr>
            <p:ph type="sldNum" sz="quarter" idx="12"/>
          </p:nvPr>
        </p:nvSpPr>
        <p:spPr/>
        <p:txBody>
          <a:bodyPr/>
          <a:lstStyle/>
          <a:p>
            <a:fld id="{330EA680-D336-4FF7-8B7A-9848BB0A1C32}" type="slidenum">
              <a:rPr lang="en-US" smtClean="0"/>
              <a:t>8</a:t>
            </a:fld>
            <a:endParaRPr lang="en-US"/>
          </a:p>
        </p:txBody>
      </p:sp>
    </p:spTree>
    <p:extLst>
      <p:ext uri="{BB962C8B-B14F-4D97-AF65-F5344CB8AC3E}">
        <p14:creationId xmlns:p14="http://schemas.microsoft.com/office/powerpoint/2010/main" val="529084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D77895-C459-B2AC-39E2-30BF024ED4AA}"/>
              </a:ext>
            </a:extLst>
          </p:cNvPr>
          <p:cNvPicPr>
            <a:picLocks noChangeAspect="1"/>
          </p:cNvPicPr>
          <p:nvPr/>
        </p:nvPicPr>
        <p:blipFill>
          <a:blip r:embed="rId3"/>
          <a:stretch>
            <a:fillRect/>
          </a:stretch>
        </p:blipFill>
        <p:spPr>
          <a:xfrm>
            <a:off x="6367613" y="715035"/>
            <a:ext cx="5474992" cy="5501485"/>
          </a:xfrm>
          <a:prstGeom prst="rect">
            <a:avLst/>
          </a:prstGeom>
        </p:spPr>
      </p:pic>
      <p:sp>
        <p:nvSpPr>
          <p:cNvPr id="8" name="TextBox 7">
            <a:extLst>
              <a:ext uri="{FF2B5EF4-FFF2-40B4-BE49-F238E27FC236}">
                <a16:creationId xmlns:a16="http://schemas.microsoft.com/office/drawing/2014/main" id="{02916E48-1754-8F38-833D-FEAFF4A1FAB7}"/>
              </a:ext>
            </a:extLst>
          </p:cNvPr>
          <p:cNvSpPr txBox="1"/>
          <p:nvPr/>
        </p:nvSpPr>
        <p:spPr>
          <a:xfrm>
            <a:off x="925931" y="678055"/>
            <a:ext cx="5305940" cy="646331"/>
          </a:xfrm>
          <a:prstGeom prst="rect">
            <a:avLst/>
          </a:prstGeom>
          <a:noFill/>
        </p:spPr>
        <p:txBody>
          <a:bodyPr wrap="none" lIns="0" rIns="0" rtlCol="0">
            <a:spAutoFit/>
          </a:bodyPr>
          <a:lstStyle/>
          <a:p>
            <a:r>
              <a:rPr lang="en-VN" sz="3600" b="1">
                <a:solidFill>
                  <a:srgbClr val="333399"/>
                </a:solidFill>
                <a:latin typeface="Arial" panose="020B0604020202020204" pitchFamily="34" charset="0"/>
                <a:cs typeface="Arial" panose="020B0604020202020204" pitchFamily="34" charset="0"/>
              </a:rPr>
              <a:t>3. Phương pháp đề xuất</a:t>
            </a:r>
          </a:p>
        </p:txBody>
      </p:sp>
      <p:sp>
        <p:nvSpPr>
          <p:cNvPr id="3" name="TextBox 2">
            <a:extLst>
              <a:ext uri="{FF2B5EF4-FFF2-40B4-BE49-F238E27FC236}">
                <a16:creationId xmlns:a16="http://schemas.microsoft.com/office/drawing/2014/main" id="{F3B7B9A9-0313-B45D-6965-0782B299A529}"/>
              </a:ext>
            </a:extLst>
          </p:cNvPr>
          <p:cNvSpPr txBox="1"/>
          <p:nvPr/>
        </p:nvSpPr>
        <p:spPr>
          <a:xfrm>
            <a:off x="842804" y="1327972"/>
            <a:ext cx="3573747" cy="338554"/>
          </a:xfrm>
          <a:prstGeom prst="rect">
            <a:avLst/>
          </a:prstGeom>
          <a:noFill/>
        </p:spPr>
        <p:txBody>
          <a:bodyPr wrap="square" rtlCol="0">
            <a:spAutoFit/>
          </a:bodyPr>
          <a:lstStyle/>
          <a:p>
            <a:r>
              <a:rPr lang="en-US" sz="1600" b="1" dirty="0">
                <a:solidFill>
                  <a:srgbClr val="000000"/>
                </a:solidFill>
                <a:latin typeface="Arial" panose="020B0604020202020204" pitchFamily="34" charset="0"/>
                <a:cs typeface="Arial" panose="020B0604020202020204" pitchFamily="34" charset="0"/>
              </a:rPr>
              <a:t>3.1. </a:t>
            </a:r>
            <a:r>
              <a:rPr lang="en-US" sz="1600" b="1" dirty="0" err="1">
                <a:solidFill>
                  <a:srgbClr val="000000"/>
                </a:solidFill>
                <a:latin typeface="Arial" panose="020B0604020202020204" pitchFamily="34" charset="0"/>
                <a:cs typeface="Arial" panose="020B0604020202020204" pitchFamily="34" charset="0"/>
              </a:rPr>
              <a:t>Tổng</a:t>
            </a:r>
            <a:r>
              <a:rPr lang="en-US" sz="1600" b="1" dirty="0">
                <a:solidFill>
                  <a:srgbClr val="000000"/>
                </a:solidFill>
                <a:latin typeface="Arial" panose="020B0604020202020204" pitchFamily="34" charset="0"/>
                <a:cs typeface="Arial" panose="020B0604020202020204" pitchFamily="34" charset="0"/>
              </a:rPr>
              <a:t> </a:t>
            </a:r>
            <a:r>
              <a:rPr lang="en-US" sz="1600" b="1" dirty="0" err="1">
                <a:solidFill>
                  <a:srgbClr val="000000"/>
                </a:solidFill>
                <a:latin typeface="Arial" panose="020B0604020202020204" pitchFamily="34" charset="0"/>
                <a:cs typeface="Arial" panose="020B0604020202020204" pitchFamily="34" charset="0"/>
              </a:rPr>
              <a:t>quan</a:t>
            </a:r>
            <a:r>
              <a:rPr lang="en-US" sz="1600" b="1" dirty="0">
                <a:solidFill>
                  <a:srgbClr val="000000"/>
                </a:solidFill>
                <a:latin typeface="Arial" panose="020B0604020202020204" pitchFamily="34" charset="0"/>
                <a:cs typeface="Arial" panose="020B0604020202020204" pitchFamily="34" charset="0"/>
              </a:rPr>
              <a:t> </a:t>
            </a:r>
            <a:r>
              <a:rPr lang="en-US" sz="1600" b="1" dirty="0" err="1">
                <a:solidFill>
                  <a:srgbClr val="000000"/>
                </a:solidFill>
                <a:latin typeface="Arial" panose="020B0604020202020204" pitchFamily="34" charset="0"/>
                <a:cs typeface="Arial" panose="020B0604020202020204" pitchFamily="34" charset="0"/>
              </a:rPr>
              <a:t>về</a:t>
            </a:r>
            <a:r>
              <a:rPr lang="en-US" sz="1600" b="1" dirty="0">
                <a:solidFill>
                  <a:srgbClr val="000000"/>
                </a:solidFill>
                <a:latin typeface="Arial" panose="020B0604020202020204" pitchFamily="34" charset="0"/>
                <a:cs typeface="Arial" panose="020B0604020202020204" pitchFamily="34" charset="0"/>
              </a:rPr>
              <a:t> </a:t>
            </a:r>
            <a:r>
              <a:rPr lang="en-US" sz="1600" b="1" dirty="0" err="1">
                <a:solidFill>
                  <a:srgbClr val="000000"/>
                </a:solidFill>
                <a:latin typeface="Arial" panose="020B0604020202020204" pitchFamily="34" charset="0"/>
                <a:cs typeface="Arial" panose="020B0604020202020204" pitchFamily="34" charset="0"/>
              </a:rPr>
              <a:t>phương</a:t>
            </a:r>
            <a:r>
              <a:rPr lang="en-US" sz="1600" b="1" dirty="0">
                <a:solidFill>
                  <a:srgbClr val="000000"/>
                </a:solidFill>
                <a:latin typeface="Arial" panose="020B0604020202020204" pitchFamily="34" charset="0"/>
                <a:cs typeface="Arial" panose="020B0604020202020204" pitchFamily="34" charset="0"/>
              </a:rPr>
              <a:t> </a:t>
            </a:r>
            <a:r>
              <a:rPr lang="en-US" sz="1600" b="1" dirty="0" err="1">
                <a:solidFill>
                  <a:srgbClr val="000000"/>
                </a:solidFill>
                <a:latin typeface="Arial" panose="020B0604020202020204" pitchFamily="34" charset="0"/>
                <a:cs typeface="Arial" panose="020B0604020202020204" pitchFamily="34" charset="0"/>
              </a:rPr>
              <a:t>pháp</a:t>
            </a:r>
            <a:endParaRPr lang="en-US" sz="1600" b="1" i="0" u="none" strike="noStrike" dirty="0">
              <a:solidFill>
                <a:srgbClr val="000000"/>
              </a:solidFill>
              <a:effectLst/>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902B6BC0-1CDF-505C-4BD4-F7E947669BAF}"/>
              </a:ext>
            </a:extLst>
          </p:cNvPr>
          <p:cNvSpPr txBox="1"/>
          <p:nvPr/>
        </p:nvSpPr>
        <p:spPr>
          <a:xfrm>
            <a:off x="842804" y="1677872"/>
            <a:ext cx="4817767" cy="2262671"/>
          </a:xfrm>
          <a:prstGeom prst="rect">
            <a:avLst/>
          </a:prstGeom>
          <a:noFill/>
        </p:spPr>
        <p:txBody>
          <a:bodyPr wrap="square" lIns="91440" tIns="45720" rIns="91440" bIns="45720" rtlCol="0" anchor="t">
            <a:spAutoFit/>
          </a:bodyPr>
          <a:lstStyle/>
          <a:p>
            <a:pPr marL="342900" indent="-342900" algn="just">
              <a:lnSpc>
                <a:spcPct val="150000"/>
              </a:lnSpc>
              <a:buFont typeface="Wingdings" pitchFamily="2" charset="2"/>
              <a:buChar char="Ø"/>
            </a:pPr>
            <a:r>
              <a:rPr lang="vi-VN" sz="1600">
                <a:latin typeface="Arial" panose="020B0604020202020204" pitchFamily="34" charset="0"/>
                <a:cs typeface="Arial" panose="020B0604020202020204" pitchFamily="34" charset="0"/>
              </a:rPr>
              <a:t>Kiến trúc tổng quát:</a:t>
            </a:r>
          </a:p>
          <a:p>
            <a:pPr marL="800100" lvl="1" indent="-342900" algn="just">
              <a:lnSpc>
                <a:spcPct val="150000"/>
              </a:lnSpc>
              <a:buFont typeface="Wingdings" pitchFamily="2" charset="2"/>
              <a:buChar char="q"/>
            </a:pPr>
            <a:r>
              <a:rPr lang="vi-VN" sz="1600">
                <a:latin typeface="Arial" panose="020B0604020202020204" pitchFamily="34" charset="0"/>
                <a:cs typeface="Arial" panose="020B0604020202020204" pitchFamily="34" charset="0"/>
              </a:rPr>
              <a:t>Mô hình </a:t>
            </a:r>
            <a:r>
              <a:rPr lang="vi-VN" sz="1600" b="1">
                <a:latin typeface="Arial" panose="020B0604020202020204" pitchFamily="34" charset="0"/>
                <a:cs typeface="Arial" panose="020B0604020202020204" pitchFamily="34" charset="0"/>
              </a:rPr>
              <a:t>text-to-attribute</a:t>
            </a:r>
            <a:r>
              <a:rPr lang="vi-VN" sz="1600">
                <a:latin typeface="Arial" panose="020B0604020202020204" pitchFamily="34" charset="0"/>
                <a:cs typeface="Arial" panose="020B0604020202020204" pitchFamily="34" charset="0"/>
              </a:rPr>
              <a:t>;</a:t>
            </a:r>
          </a:p>
          <a:p>
            <a:pPr marL="800100" lvl="1" indent="-342900" algn="just">
              <a:lnSpc>
                <a:spcPct val="150000"/>
              </a:lnSpc>
              <a:buFont typeface="Wingdings" pitchFamily="2" charset="2"/>
              <a:buChar char="q"/>
            </a:pPr>
            <a:r>
              <a:rPr lang="vi-VN" sz="1600">
                <a:latin typeface="Arial"/>
                <a:cs typeface="Arial"/>
              </a:rPr>
              <a:t>Mô hình </a:t>
            </a:r>
            <a:r>
              <a:rPr lang="vi-VN" sz="1600" b="1" err="1">
                <a:latin typeface="Arial"/>
                <a:cs typeface="Arial"/>
              </a:rPr>
              <a:t>attribute</a:t>
            </a:r>
            <a:r>
              <a:rPr lang="vi-VN" sz="1600" b="1">
                <a:latin typeface="Arial"/>
                <a:cs typeface="Arial"/>
              </a:rPr>
              <a:t>-to-</a:t>
            </a:r>
            <a:r>
              <a:rPr lang="vi-VN" sz="1600" b="1" err="1">
                <a:latin typeface="Arial"/>
                <a:cs typeface="Arial"/>
              </a:rPr>
              <a:t>midi</a:t>
            </a:r>
            <a:r>
              <a:rPr lang="vi-VN" sz="1600">
                <a:latin typeface="Arial"/>
                <a:cs typeface="Arial"/>
              </a:rPr>
              <a:t>;</a:t>
            </a:r>
          </a:p>
          <a:p>
            <a:pPr marL="800100" lvl="1" indent="-342900" algn="just">
              <a:lnSpc>
                <a:spcPct val="150000"/>
              </a:lnSpc>
              <a:buFont typeface="Wingdings" pitchFamily="2" charset="2"/>
              <a:buChar char="q"/>
            </a:pPr>
            <a:r>
              <a:rPr lang="vi-VN" sz="1600">
                <a:latin typeface="Arial" panose="020B0604020202020204" pitchFamily="34" charset="0"/>
                <a:cs typeface="Arial" panose="020B0604020202020204" pitchFamily="34" charset="0"/>
              </a:rPr>
              <a:t>LoRA.</a:t>
            </a:r>
          </a:p>
          <a:p>
            <a:pPr marL="800100" lvl="1" indent="-342900" algn="just">
              <a:lnSpc>
                <a:spcPct val="150000"/>
              </a:lnSpc>
              <a:buFont typeface="Wingdings" pitchFamily="2" charset="2"/>
              <a:buChar char="q"/>
            </a:pPr>
            <a:r>
              <a:rPr lang="vi-VN" sz="1600">
                <a:latin typeface="Arial" panose="020B0604020202020204" pitchFamily="34" charset="0"/>
                <a:cs typeface="Arial" panose="020B0604020202020204" pitchFamily="34" charset="0"/>
              </a:rPr>
              <a:t>Mỗi mô hình mô hình áp dụng </a:t>
            </a:r>
            <a:r>
              <a:rPr lang="vi-VN" sz="1600" b="1">
                <a:latin typeface="Arial" panose="020B0604020202020204" pitchFamily="34" charset="0"/>
                <a:cs typeface="Arial" panose="020B0604020202020204" pitchFamily="34" charset="0"/>
              </a:rPr>
              <a:t>quy trình thực nghiệm </a:t>
            </a:r>
            <a:r>
              <a:rPr lang="vi-VN" sz="1600">
                <a:latin typeface="Arial" panose="020B0604020202020204" pitchFamily="34" charset="0"/>
                <a:cs typeface="Arial" panose="020B0604020202020204" pitchFamily="34" charset="0"/>
              </a:rPr>
              <a:t>như mô tả ở hình bên phải.</a:t>
            </a:r>
          </a:p>
        </p:txBody>
      </p:sp>
      <p:sp>
        <p:nvSpPr>
          <p:cNvPr id="7" name="TextBox 6">
            <a:extLst>
              <a:ext uri="{FF2B5EF4-FFF2-40B4-BE49-F238E27FC236}">
                <a16:creationId xmlns:a16="http://schemas.microsoft.com/office/drawing/2014/main" id="{ACA6CEFA-E4B4-4268-49D0-4A059086216A}"/>
              </a:ext>
            </a:extLst>
          </p:cNvPr>
          <p:cNvSpPr txBox="1"/>
          <p:nvPr/>
        </p:nvSpPr>
        <p:spPr>
          <a:xfrm>
            <a:off x="6450031" y="6056041"/>
            <a:ext cx="5392574" cy="375552"/>
          </a:xfrm>
          <a:prstGeom prst="rect">
            <a:avLst/>
          </a:prstGeom>
          <a:noFill/>
        </p:spPr>
        <p:txBody>
          <a:bodyPr wrap="square" rtlCol="0">
            <a:spAutoFit/>
          </a:bodyPr>
          <a:lstStyle/>
          <a:p>
            <a:pPr algn="ctr">
              <a:lnSpc>
                <a:spcPct val="150000"/>
              </a:lnSpc>
            </a:pPr>
            <a:r>
              <a:rPr lang="vi-VN" sz="1400" b="1">
                <a:latin typeface="Arial" panose="020B0604020202020204" pitchFamily="34" charset="0"/>
                <a:cs typeface="Arial" panose="020B0604020202020204" pitchFamily="34" charset="0"/>
              </a:rPr>
              <a:t>Quy trình thực nghiệm</a:t>
            </a:r>
          </a:p>
        </p:txBody>
      </p:sp>
      <p:pic>
        <p:nvPicPr>
          <p:cNvPr id="9" name="Picture 8">
            <a:extLst>
              <a:ext uri="{FF2B5EF4-FFF2-40B4-BE49-F238E27FC236}">
                <a16:creationId xmlns:a16="http://schemas.microsoft.com/office/drawing/2014/main" id="{CEBEA067-E36B-85D0-2D0E-4A7E00E3790F}"/>
              </a:ext>
            </a:extLst>
          </p:cNvPr>
          <p:cNvPicPr>
            <a:picLocks noChangeAspect="1"/>
          </p:cNvPicPr>
          <p:nvPr/>
        </p:nvPicPr>
        <p:blipFill rotWithShape="1">
          <a:blip r:embed="rId4"/>
          <a:srcRect l="37093" t="43105" r="17496" b="32047"/>
          <a:stretch/>
        </p:blipFill>
        <p:spPr>
          <a:xfrm>
            <a:off x="10878723" y="6472052"/>
            <a:ext cx="1139136" cy="267194"/>
          </a:xfrm>
          <a:prstGeom prst="rect">
            <a:avLst/>
          </a:prstGeom>
        </p:spPr>
      </p:pic>
      <p:sp>
        <p:nvSpPr>
          <p:cNvPr id="11" name="Slide Number Placeholder 10">
            <a:extLst>
              <a:ext uri="{FF2B5EF4-FFF2-40B4-BE49-F238E27FC236}">
                <a16:creationId xmlns:a16="http://schemas.microsoft.com/office/drawing/2014/main" id="{4A079128-899A-FE0C-08C1-EE8D0C70ABA8}"/>
              </a:ext>
            </a:extLst>
          </p:cNvPr>
          <p:cNvSpPr>
            <a:spLocks noGrp="1"/>
          </p:cNvSpPr>
          <p:nvPr>
            <p:ph type="sldNum" sz="quarter" idx="12"/>
          </p:nvPr>
        </p:nvSpPr>
        <p:spPr/>
        <p:txBody>
          <a:bodyPr/>
          <a:lstStyle/>
          <a:p>
            <a:fld id="{330EA680-D336-4FF7-8B7A-9848BB0A1C32}" type="slidenum">
              <a:rPr lang="en-US" smtClean="0"/>
              <a:t>9</a:t>
            </a:fld>
            <a:endParaRPr lang="en-US"/>
          </a:p>
        </p:txBody>
      </p:sp>
      <p:sp>
        <p:nvSpPr>
          <p:cNvPr id="13" name="TextBox 12">
            <a:extLst>
              <a:ext uri="{FF2B5EF4-FFF2-40B4-BE49-F238E27FC236}">
                <a16:creationId xmlns:a16="http://schemas.microsoft.com/office/drawing/2014/main" id="{5FA68250-7783-D8A7-F0AC-7989D71FE8AE}"/>
              </a:ext>
            </a:extLst>
          </p:cNvPr>
          <p:cNvSpPr txBox="1"/>
          <p:nvPr/>
        </p:nvSpPr>
        <p:spPr>
          <a:xfrm>
            <a:off x="882614" y="6050168"/>
            <a:ext cx="5392574" cy="375552"/>
          </a:xfrm>
          <a:prstGeom prst="rect">
            <a:avLst/>
          </a:prstGeom>
          <a:noFill/>
        </p:spPr>
        <p:txBody>
          <a:bodyPr wrap="square" rtlCol="0">
            <a:spAutoFit/>
          </a:bodyPr>
          <a:lstStyle/>
          <a:p>
            <a:pPr algn="ctr">
              <a:lnSpc>
                <a:spcPct val="150000"/>
              </a:lnSpc>
            </a:pPr>
            <a:r>
              <a:rPr lang="vi-VN" sz="1400" b="1">
                <a:latin typeface="Arial" panose="020B0604020202020204" pitchFamily="34" charset="0"/>
                <a:cs typeface="Arial" panose="020B0604020202020204" pitchFamily="34" charset="0"/>
              </a:rPr>
              <a:t>Sơ đồ kiến trúc tổng quát</a:t>
            </a:r>
          </a:p>
        </p:txBody>
      </p:sp>
      <p:pic>
        <p:nvPicPr>
          <p:cNvPr id="6" name="Picture 5">
            <a:extLst>
              <a:ext uri="{FF2B5EF4-FFF2-40B4-BE49-F238E27FC236}">
                <a16:creationId xmlns:a16="http://schemas.microsoft.com/office/drawing/2014/main" id="{194184CF-2D77-BF94-63AF-EEEDC5944C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65" y="4063622"/>
            <a:ext cx="5390325" cy="2015301"/>
          </a:xfrm>
          <a:prstGeom prst="rect">
            <a:avLst/>
          </a:prstGeom>
        </p:spPr>
      </p:pic>
    </p:spTree>
    <p:extLst>
      <p:ext uri="{BB962C8B-B14F-4D97-AF65-F5344CB8AC3E}">
        <p14:creationId xmlns:p14="http://schemas.microsoft.com/office/powerpoint/2010/main" val="24235550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245</TotalTime>
  <Words>2486</Words>
  <Application>Microsoft Macintosh PowerPoint</Application>
  <PresentationFormat>Widescreen</PresentationFormat>
  <Paragraphs>394</Paragraphs>
  <Slides>36</Slides>
  <Notes>35</Notes>
  <HiddenSlides>11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Aptos</vt:lpstr>
      <vt:lpstr>Aptos Display</vt:lpstr>
      <vt:lpstr>Arial</vt:lpstr>
      <vt:lpstr>Calibri</vt:lpstr>
      <vt:lpstr>Courier New</vt:lpstr>
      <vt:lpstr>Courier New,monospace</vt:lpstr>
      <vt:lpstr>Wingdings</vt:lpstr>
      <vt:lpstr>Wingdings,Sans-Serif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PHẠM QUỐC VƯƠNG</cp:lastModifiedBy>
  <cp:revision>9</cp:revision>
  <dcterms:created xsi:type="dcterms:W3CDTF">2024-07-02T08:39:24Z</dcterms:created>
  <dcterms:modified xsi:type="dcterms:W3CDTF">2024-08-01T16:29:48Z</dcterms:modified>
</cp:coreProperties>
</file>